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2"/>
  </p:notesMasterIdLst>
  <p:sldIdLst>
    <p:sldId id="256" r:id="rId3"/>
    <p:sldId id="257" r:id="rId4"/>
    <p:sldId id="258" r:id="rId5"/>
    <p:sldId id="310" r:id="rId6"/>
    <p:sldId id="260" r:id="rId7"/>
    <p:sldId id="261" r:id="rId8"/>
    <p:sldId id="262" r:id="rId9"/>
    <p:sldId id="266" r:id="rId10"/>
    <p:sldId id="263" r:id="rId11"/>
    <p:sldId id="264" r:id="rId12"/>
    <p:sldId id="268" r:id="rId13"/>
    <p:sldId id="265" r:id="rId14"/>
    <p:sldId id="293" r:id="rId15"/>
    <p:sldId id="294" r:id="rId16"/>
    <p:sldId id="295" r:id="rId17"/>
    <p:sldId id="296" r:id="rId18"/>
    <p:sldId id="297" r:id="rId19"/>
    <p:sldId id="298" r:id="rId20"/>
    <p:sldId id="290" r:id="rId21"/>
    <p:sldId id="311" r:id="rId22"/>
    <p:sldId id="267" r:id="rId23"/>
    <p:sldId id="269" r:id="rId24"/>
    <p:sldId id="272" r:id="rId25"/>
    <p:sldId id="292" r:id="rId26"/>
    <p:sldId id="276" r:id="rId27"/>
    <p:sldId id="277" r:id="rId28"/>
    <p:sldId id="278" r:id="rId29"/>
    <p:sldId id="309" r:id="rId30"/>
    <p:sldId id="300" r:id="rId31"/>
    <p:sldId id="308" r:id="rId32"/>
    <p:sldId id="301" r:id="rId33"/>
    <p:sldId id="302" r:id="rId34"/>
    <p:sldId id="303" r:id="rId35"/>
    <p:sldId id="304" r:id="rId36"/>
    <p:sldId id="305" r:id="rId37"/>
    <p:sldId id="287" r:id="rId38"/>
    <p:sldId id="288" r:id="rId39"/>
    <p:sldId id="299" r:id="rId40"/>
    <p:sldId id="289"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5FC84-7C35-4C4B-AD31-CAC45325821D}">
  <a:tblStyle styleId="{00F5FC84-7C35-4C4B-AD31-CAC4532582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5" d="100"/>
          <a:sy n="105" d="100"/>
        </p:scale>
        <p:origin x="941"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Remove null data by zero or Not Applicable, or the correct data has been supplied.</a:t>
            </a:r>
          </a:p>
          <a:p>
            <a:pPr marL="0" lvl="0" indent="0" algn="l" rtl="0">
              <a:spcBef>
                <a:spcPts val="0"/>
              </a:spcBef>
              <a:spcAft>
                <a:spcPts val="0"/>
              </a:spcAft>
              <a:buNone/>
            </a:pPr>
            <a:r>
              <a:rPr lang="en-IN" dirty="0"/>
              <a:t>Ensure that all fields like date, floating numbers etc. have correct data types</a:t>
            </a:r>
          </a:p>
          <a:p>
            <a:pPr marL="0" lvl="0" indent="0" algn="l" rtl="0">
              <a:spcBef>
                <a:spcPts val="0"/>
              </a:spcBef>
              <a:spcAft>
                <a:spcPts val="0"/>
              </a:spcAft>
              <a:buNone/>
            </a:pPr>
            <a:r>
              <a:rPr lang="en-IN" dirty="0"/>
              <a:t>Out of all similar fields, one  has been kept other removed.</a:t>
            </a:r>
          </a:p>
          <a:p>
            <a:pPr marL="0" lvl="0" indent="0" algn="l" rtl="0">
              <a:spcBef>
                <a:spcPts val="0"/>
              </a:spcBef>
              <a:spcAft>
                <a:spcPts val="0"/>
              </a:spcAft>
              <a:buNone/>
            </a:pPr>
            <a:r>
              <a:rPr lang="en-IN" dirty="0"/>
              <a:t>The field names have been changed to so that they have better meaning and converted to camel casing for database.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027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e1a57e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e1a57e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e3e1a57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e3e1a57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2ebcf5f4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2ebcf5f4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2ebcf5f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2ebcf5f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2ebcf5f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2ebcf5f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4efb1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4efb1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ebcf5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ebcf5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 to know whether about the company’s energy use , waste, pollution, natural resource conservation, treatment of animals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e3e1a57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e3e1a577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want to know company’s does a company donate a portion to local communities , and all points mentioned above in grey.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e3e1a577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e3e1a577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Company uses accurate and transparent accounting methods, stockholder’s allowed to vote on important issues and all mentioned in grey above.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3e1a57e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3e1a57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642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314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2459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13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21391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3689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486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378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6321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9184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1455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188981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31.xml"/><Relationship Id="rId5" Type="http://schemas.openxmlformats.org/officeDocument/2006/relationships/slide" Target="slide10.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s://www.analyticsvidhya.com/blog/2021/07/stock-prices-analysis-with-python/" TargetMode="External"/><Relationship Id="rId3" Type="http://schemas.openxmlformats.org/officeDocument/2006/relationships/hyperlink" Target="https://www.investopedia.com/terms/e/environmental-social-and-governance-esg-criteria.asp" TargetMode="External"/><Relationship Id="rId7" Type="http://schemas.openxmlformats.org/officeDocument/2006/relationships/hyperlink" Target="https://ecyy.medium.com/forecasting-by-fb-prophet-in-colab-c9d4db2d419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en.wikipedia.org/wiki/Environmental,_social_and_corporate_governance" TargetMode="External"/><Relationship Id="rId5" Type="http://schemas.openxmlformats.org/officeDocument/2006/relationships/hyperlink" Target="https://www.forbes.com/just-companies/" TargetMode="External"/><Relationship Id="rId4" Type="http://schemas.openxmlformats.org/officeDocument/2006/relationships/hyperlink" Target="https://ca.finance.yaho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Can you invest on stocks based on their sustainability ratings?</a:t>
            </a:r>
            <a:endParaRPr sz="1400" b="1" dirty="0"/>
          </a:p>
        </p:txBody>
      </p:sp>
      <p:sp>
        <p:nvSpPr>
          <p:cNvPr id="178" name="Google Shape;178;p18"/>
          <p:cNvSpPr/>
          <p:nvPr/>
        </p:nvSpPr>
        <p:spPr>
          <a:xfrm>
            <a:off x="1379725" y="165750"/>
            <a:ext cx="1365000" cy="12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Project objective</a:t>
            </a:r>
            <a:endParaRPr sz="1200" dirty="0"/>
          </a:p>
        </p:txBody>
      </p:sp>
      <p:sp>
        <p:nvSpPr>
          <p:cNvPr id="247" name="Google Shape;247;p26"/>
          <p:cNvSpPr txBox="1">
            <a:spLocks noGrp="1"/>
          </p:cNvSpPr>
          <p:nvPr>
            <p:ph type="body" idx="4294967295"/>
          </p:nvPr>
        </p:nvSpPr>
        <p:spPr>
          <a:xfrm>
            <a:off x="729450" y="1749350"/>
            <a:ext cx="7010100" cy="2850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Char char="●"/>
            </a:pPr>
            <a:r>
              <a:rPr lang="en-GB" sz="2600" dirty="0">
                <a:solidFill>
                  <a:srgbClr val="FFFFFF"/>
                </a:solidFill>
              </a:rPr>
              <a:t>Transform publicly available data from Yahoo! Finance into a database for analysis.</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Build a machine learning module to evaluate performance</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Visualize the results in order to make predictions and draw conclusions.</a:t>
            </a:r>
            <a:r>
              <a:rPr lang="en-GB" sz="3000" dirty="0">
                <a:solidFill>
                  <a:srgbClr val="FFFFFF"/>
                </a:solidFill>
              </a:rPr>
              <a:t> </a:t>
            </a:r>
            <a:endParaRPr sz="30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t="9494" b="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0" name="Google Shape;280;p30"/>
          <p:cNvGrpSpPr/>
          <p:nvPr/>
        </p:nvGrpSpPr>
        <p:grpSpPr>
          <a:xfrm>
            <a:off x="799327" y="3187309"/>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0"/>
          <p:cNvSpPr txBox="1">
            <a:spLocks noGrp="1"/>
          </p:cNvSpPr>
          <p:nvPr>
            <p:ph type="title"/>
          </p:nvPr>
        </p:nvSpPr>
        <p:spPr>
          <a:xfrm>
            <a:off x="967525" y="3455476"/>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Data Preprocessing</a:t>
            </a:r>
            <a:endParaRPr sz="1000"/>
          </a:p>
        </p:txBody>
      </p:sp>
      <p:sp>
        <p:nvSpPr>
          <p:cNvPr id="284" name="Google Shape;284;p30"/>
          <p:cNvSpPr txBox="1">
            <a:spLocks noGrp="1"/>
          </p:cNvSpPr>
          <p:nvPr>
            <p:ph type="body" idx="4294967295"/>
          </p:nvPr>
        </p:nvSpPr>
        <p:spPr>
          <a:xfrm>
            <a:off x="830575" y="3759200"/>
            <a:ext cx="2470200" cy="867775"/>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Remove/Replace null data .</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IN" sz="900" dirty="0">
                <a:solidFill>
                  <a:srgbClr val="2B2B2B"/>
                </a:solidFill>
                <a:latin typeface="Arial"/>
                <a:ea typeface="Arial"/>
                <a:cs typeface="Arial"/>
                <a:sym typeface="Arial"/>
              </a:rPr>
              <a:t>Ensure the data type is correct.</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 unwanted fields </a:t>
            </a:r>
            <a:endParaRPr sz="900" dirty="0"/>
          </a:p>
        </p:txBody>
      </p:sp>
      <p:pic>
        <p:nvPicPr>
          <p:cNvPr id="285" name="Google Shape;285;p30"/>
          <p:cNvPicPr preferRelativeResize="0"/>
          <p:nvPr/>
        </p:nvPicPr>
        <p:blipFill rotWithShape="1">
          <a:blip r:embed="rId4">
            <a:alphaModFix/>
          </a:blip>
          <a:srcRect t="12070" b="12062"/>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30"/>
          <p:cNvGrpSpPr/>
          <p:nvPr/>
        </p:nvGrpSpPr>
        <p:grpSpPr>
          <a:xfrm rot="10800000" flipH="1">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title"/>
          </p:nvPr>
        </p:nvSpPr>
        <p:spPr>
          <a:xfrm>
            <a:off x="3464300" y="2176251"/>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Feature Engineering</a:t>
            </a:r>
            <a:endParaRPr sz="1000" dirty="0"/>
          </a:p>
        </p:txBody>
      </p:sp>
      <p:sp>
        <p:nvSpPr>
          <p:cNvPr id="291" name="Google Shape;291;p30"/>
          <p:cNvSpPr txBox="1">
            <a:spLocks noGrp="1"/>
          </p:cNvSpPr>
          <p:nvPr>
            <p:ph type="body" idx="4294967295"/>
          </p:nvPr>
        </p:nvSpPr>
        <p:spPr>
          <a:xfrm>
            <a:off x="3332875" y="2506475"/>
            <a:ext cx="2470200" cy="84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Identify features  for optimal performance.</a:t>
            </a: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Perform transformations.</a:t>
            </a:r>
          </a:p>
          <a:p>
            <a:pPr marL="457200" lvl="0" indent="-292100" algn="l" rtl="0">
              <a:lnSpc>
                <a:spcPct val="150000"/>
              </a:lnSpc>
              <a:spcBef>
                <a:spcPts val="0"/>
              </a:spcBef>
              <a:spcAft>
                <a:spcPts val="0"/>
              </a:spcAft>
              <a:buSzPts val="1000"/>
              <a:buFont typeface="Arial"/>
              <a:buChar char="●"/>
            </a:pPr>
            <a:endParaRPr sz="1000" dirty="0">
              <a:solidFill>
                <a:srgbClr val="2B2B2B"/>
              </a:solidFill>
              <a:latin typeface="Arial"/>
              <a:ea typeface="Arial"/>
              <a:cs typeface="Arial"/>
              <a:sym typeface="Arial"/>
            </a:endParaRPr>
          </a:p>
          <a:p>
            <a:pPr marL="0" lvl="0" indent="0" algn="l" rtl="0">
              <a:lnSpc>
                <a:spcPct val="115000"/>
              </a:lnSpc>
              <a:spcBef>
                <a:spcPts val="0"/>
              </a:spcBef>
              <a:spcAft>
                <a:spcPts val="1600"/>
              </a:spcAft>
              <a:buNone/>
            </a:pPr>
            <a:endParaRPr sz="800" dirty="0"/>
          </a:p>
        </p:txBody>
      </p:sp>
      <p:pic>
        <p:nvPicPr>
          <p:cNvPr id="292" name="Google Shape;292;p30"/>
          <p:cNvPicPr preferRelativeResize="0"/>
          <p:nvPr/>
        </p:nvPicPr>
        <p:blipFill rotWithShape="1">
          <a:blip r:embed="rId5">
            <a:alphaModFix/>
          </a:blip>
          <a:srcRect t="17409" b="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0"/>
          <p:cNvSpPr txBox="1">
            <a:spLocks noGrp="1"/>
          </p:cNvSpPr>
          <p:nvPr>
            <p:ph type="title"/>
          </p:nvPr>
        </p:nvSpPr>
        <p:spPr>
          <a:xfrm>
            <a:off x="5960975" y="3350475"/>
            <a:ext cx="2238300" cy="408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Train/Test Sets -Set Model Parameters</a:t>
            </a:r>
            <a:endParaRPr sz="1000" dirty="0"/>
          </a:p>
        </p:txBody>
      </p:sp>
      <p:sp>
        <p:nvSpPr>
          <p:cNvPr id="298" name="Google Shape;298;p30"/>
          <p:cNvSpPr txBox="1">
            <a:spLocks noGrp="1"/>
          </p:cNvSpPr>
          <p:nvPr>
            <p:ph type="body" idx="4294967295"/>
          </p:nvPr>
        </p:nvSpPr>
        <p:spPr>
          <a:xfrm>
            <a:off x="5856250" y="3782175"/>
            <a:ext cx="2470200" cy="7533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ea typeface="Arial"/>
                <a:cs typeface="Arial"/>
                <a:sym typeface="Arial"/>
              </a:rPr>
              <a:t>Train/test/Scale data for regression</a:t>
            </a:r>
          </a:p>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cs typeface="Arial"/>
                <a:sym typeface="Arial"/>
              </a:rPr>
              <a:t>Chose model parameters for </a:t>
            </a:r>
            <a:r>
              <a:rPr lang="en-GB" sz="900" dirty="0" err="1">
                <a:solidFill>
                  <a:srgbClr val="2B2B2B"/>
                </a:solidFill>
                <a:latin typeface="Arial"/>
                <a:cs typeface="Arial"/>
                <a:sym typeface="Arial"/>
              </a:rPr>
              <a:t>fbprophet</a:t>
            </a: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p:txBody>
          <a:bodyPr spcFirstLastPara="1" wrap="square" lIns="91425" tIns="91425" rIns="91425" bIns="91425" anchor="t" anchorCtr="0">
            <a:noAutofit/>
          </a:bodyPr>
          <a:lstStyle/>
          <a:p>
            <a:pPr marL="0" lvl="0" indent="0" rtl="0">
              <a:spcBef>
                <a:spcPts val="0"/>
              </a:spcBef>
              <a:spcAft>
                <a:spcPts val="0"/>
              </a:spcAft>
              <a:buNone/>
            </a:pPr>
            <a:r>
              <a:rPr lang="en-GB" sz="4000" dirty="0"/>
              <a:t>Analysis</a:t>
            </a:r>
            <a:endParaRPr lang="en-IN" sz="4000" dirty="0"/>
          </a:p>
        </p:txBody>
      </p:sp>
      <p:sp>
        <p:nvSpPr>
          <p:cNvPr id="254" name="Google Shape;254;p2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255" name="Google Shape;255;p2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pic>
        <p:nvPicPr>
          <p:cNvPr id="5" name="Picture 4" descr="Analysis">
            <a:extLst>
              <a:ext uri="{FF2B5EF4-FFF2-40B4-BE49-F238E27FC236}">
                <a16:creationId xmlns:a16="http://schemas.microsoft.com/office/drawing/2014/main" id="{8DC2F77B-CA8C-4100-AD51-85FE3156D664}"/>
              </a:ext>
            </a:extLst>
          </p:cNvPr>
          <p:cNvPicPr>
            <a:picLocks noChangeAspect="1"/>
          </p:cNvPicPr>
          <p:nvPr/>
        </p:nvPicPr>
        <p:blipFill>
          <a:blip r:embed="rId3"/>
          <a:stretch>
            <a:fillRect/>
          </a:stretch>
        </p:blipFill>
        <p:spPr>
          <a:xfrm>
            <a:off x="3243943" y="796528"/>
            <a:ext cx="5334000" cy="35504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1774B-74AB-4B93-AAA9-DB7158B16D06}"/>
              </a:ext>
            </a:extLst>
          </p:cNvPr>
          <p:cNvSpPr>
            <a:spLocks noGrp="1"/>
          </p:cNvSpPr>
          <p:nvPr>
            <p:ph type="title"/>
          </p:nvPr>
        </p:nvSpPr>
        <p:spPr/>
        <p:txBody>
          <a:bodyPr/>
          <a:lstStyle/>
          <a:p>
            <a:r>
              <a:rPr lang="en-IN" dirty="0"/>
              <a:t>ESG scores distribution</a:t>
            </a:r>
          </a:p>
        </p:txBody>
      </p:sp>
      <p:pic>
        <p:nvPicPr>
          <p:cNvPr id="5" name="Picture 4">
            <a:extLst>
              <a:ext uri="{FF2B5EF4-FFF2-40B4-BE49-F238E27FC236}">
                <a16:creationId xmlns:a16="http://schemas.microsoft.com/office/drawing/2014/main" id="{1B871843-3D7D-479F-BF40-FA87FD065A02}"/>
              </a:ext>
            </a:extLst>
          </p:cNvPr>
          <p:cNvPicPr>
            <a:picLocks noChangeAspect="1"/>
          </p:cNvPicPr>
          <p:nvPr/>
        </p:nvPicPr>
        <p:blipFill>
          <a:blip r:embed="rId2"/>
          <a:stretch>
            <a:fillRect/>
          </a:stretch>
        </p:blipFill>
        <p:spPr>
          <a:xfrm>
            <a:off x="512473" y="1899395"/>
            <a:ext cx="3094265" cy="2780511"/>
          </a:xfrm>
          <a:prstGeom prst="rect">
            <a:avLst/>
          </a:prstGeom>
        </p:spPr>
      </p:pic>
      <p:pic>
        <p:nvPicPr>
          <p:cNvPr id="7" name="Picture 6">
            <a:extLst>
              <a:ext uri="{FF2B5EF4-FFF2-40B4-BE49-F238E27FC236}">
                <a16:creationId xmlns:a16="http://schemas.microsoft.com/office/drawing/2014/main" id="{FF016608-413D-4EE1-8295-B3A82C0E6340}"/>
              </a:ext>
            </a:extLst>
          </p:cNvPr>
          <p:cNvPicPr>
            <a:picLocks noChangeAspect="1"/>
          </p:cNvPicPr>
          <p:nvPr/>
        </p:nvPicPr>
        <p:blipFill>
          <a:blip r:embed="rId3"/>
          <a:stretch>
            <a:fillRect/>
          </a:stretch>
        </p:blipFill>
        <p:spPr>
          <a:xfrm>
            <a:off x="3514718" y="1899395"/>
            <a:ext cx="5629282" cy="2650597"/>
          </a:xfrm>
          <a:prstGeom prst="rect">
            <a:avLst/>
          </a:prstGeom>
        </p:spPr>
      </p:pic>
    </p:spTree>
    <p:extLst>
      <p:ext uri="{BB962C8B-B14F-4D97-AF65-F5344CB8AC3E}">
        <p14:creationId xmlns:p14="http://schemas.microsoft.com/office/powerpoint/2010/main" val="139040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016-3EF2-4072-A8C1-31C73BC40E5B}"/>
              </a:ext>
            </a:extLst>
          </p:cNvPr>
          <p:cNvSpPr>
            <a:spLocks noGrp="1"/>
          </p:cNvSpPr>
          <p:nvPr>
            <p:ph type="title"/>
          </p:nvPr>
        </p:nvSpPr>
        <p:spPr/>
        <p:txBody>
          <a:bodyPr/>
          <a:lstStyle/>
          <a:p>
            <a:r>
              <a:rPr lang="en-IN" dirty="0"/>
              <a:t>Red flags in business values for companies</a:t>
            </a:r>
          </a:p>
        </p:txBody>
      </p:sp>
      <p:pic>
        <p:nvPicPr>
          <p:cNvPr id="4" name="Picture 3">
            <a:extLst>
              <a:ext uri="{FF2B5EF4-FFF2-40B4-BE49-F238E27FC236}">
                <a16:creationId xmlns:a16="http://schemas.microsoft.com/office/drawing/2014/main" id="{73A3680B-CDEE-4F28-BB0F-99F41D0975B2}"/>
              </a:ext>
            </a:extLst>
          </p:cNvPr>
          <p:cNvPicPr>
            <a:picLocks noChangeAspect="1"/>
          </p:cNvPicPr>
          <p:nvPr/>
        </p:nvPicPr>
        <p:blipFill>
          <a:blip r:embed="rId2"/>
          <a:stretch>
            <a:fillRect/>
          </a:stretch>
        </p:blipFill>
        <p:spPr>
          <a:xfrm>
            <a:off x="365127" y="1787284"/>
            <a:ext cx="5277302" cy="3004734"/>
          </a:xfrm>
          <a:prstGeom prst="rect">
            <a:avLst/>
          </a:prstGeom>
        </p:spPr>
      </p:pic>
    </p:spTree>
    <p:extLst>
      <p:ext uri="{BB962C8B-B14F-4D97-AF65-F5344CB8AC3E}">
        <p14:creationId xmlns:p14="http://schemas.microsoft.com/office/powerpoint/2010/main" val="194247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78A0-429E-47C3-9DAE-4A5233041314}"/>
              </a:ext>
            </a:extLst>
          </p:cNvPr>
          <p:cNvSpPr>
            <a:spLocks noGrp="1"/>
          </p:cNvSpPr>
          <p:nvPr>
            <p:ph type="title"/>
          </p:nvPr>
        </p:nvSpPr>
        <p:spPr/>
        <p:txBody>
          <a:bodyPr/>
          <a:lstStyle/>
          <a:p>
            <a:r>
              <a:rPr lang="en-IN" dirty="0"/>
              <a:t>Red flags for controversies in companies</a:t>
            </a:r>
          </a:p>
        </p:txBody>
      </p:sp>
      <p:pic>
        <p:nvPicPr>
          <p:cNvPr id="4" name="Picture 3">
            <a:extLst>
              <a:ext uri="{FF2B5EF4-FFF2-40B4-BE49-F238E27FC236}">
                <a16:creationId xmlns:a16="http://schemas.microsoft.com/office/drawing/2014/main" id="{E3057937-B72F-471F-AFCE-F5CB49D706B6}"/>
              </a:ext>
            </a:extLst>
          </p:cNvPr>
          <p:cNvPicPr>
            <a:picLocks noChangeAspect="1"/>
          </p:cNvPicPr>
          <p:nvPr/>
        </p:nvPicPr>
        <p:blipFill>
          <a:blip r:embed="rId2"/>
          <a:stretch>
            <a:fillRect/>
          </a:stretch>
        </p:blipFill>
        <p:spPr>
          <a:xfrm>
            <a:off x="798163" y="1853850"/>
            <a:ext cx="6493790" cy="3134761"/>
          </a:xfrm>
          <a:prstGeom prst="rect">
            <a:avLst/>
          </a:prstGeom>
        </p:spPr>
      </p:pic>
    </p:spTree>
    <p:extLst>
      <p:ext uri="{BB962C8B-B14F-4D97-AF65-F5344CB8AC3E}">
        <p14:creationId xmlns:p14="http://schemas.microsoft.com/office/powerpoint/2010/main" val="177275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71CD-90E6-4424-AE05-370C1191E887}"/>
              </a:ext>
            </a:extLst>
          </p:cNvPr>
          <p:cNvSpPr>
            <a:spLocks noGrp="1"/>
          </p:cNvSpPr>
          <p:nvPr>
            <p:ph type="title"/>
          </p:nvPr>
        </p:nvSpPr>
        <p:spPr/>
        <p:txBody>
          <a:bodyPr/>
          <a:lstStyle/>
          <a:p>
            <a:r>
              <a:rPr lang="en-IN" dirty="0"/>
              <a:t>Stocks prices line plot</a:t>
            </a:r>
          </a:p>
        </p:txBody>
      </p:sp>
      <p:pic>
        <p:nvPicPr>
          <p:cNvPr id="4" name="Picture 3">
            <a:extLst>
              <a:ext uri="{FF2B5EF4-FFF2-40B4-BE49-F238E27FC236}">
                <a16:creationId xmlns:a16="http://schemas.microsoft.com/office/drawing/2014/main" id="{F529D7BF-A412-4A7F-84C6-C885CBA9C646}"/>
              </a:ext>
            </a:extLst>
          </p:cNvPr>
          <p:cNvPicPr>
            <a:picLocks noChangeAspect="1"/>
          </p:cNvPicPr>
          <p:nvPr/>
        </p:nvPicPr>
        <p:blipFill>
          <a:blip r:embed="rId2"/>
          <a:stretch>
            <a:fillRect/>
          </a:stretch>
        </p:blipFill>
        <p:spPr>
          <a:xfrm>
            <a:off x="812800" y="1966528"/>
            <a:ext cx="6937829" cy="2646246"/>
          </a:xfrm>
          <a:prstGeom prst="rect">
            <a:avLst/>
          </a:prstGeom>
        </p:spPr>
      </p:pic>
    </p:spTree>
    <p:extLst>
      <p:ext uri="{BB962C8B-B14F-4D97-AF65-F5344CB8AC3E}">
        <p14:creationId xmlns:p14="http://schemas.microsoft.com/office/powerpoint/2010/main" val="26394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6888-6843-43E4-B7F7-579B23B0C748}"/>
              </a:ext>
            </a:extLst>
          </p:cNvPr>
          <p:cNvSpPr>
            <a:spLocks noGrp="1"/>
          </p:cNvSpPr>
          <p:nvPr>
            <p:ph type="title"/>
          </p:nvPr>
        </p:nvSpPr>
        <p:spPr/>
        <p:txBody>
          <a:bodyPr/>
          <a:lstStyle/>
          <a:p>
            <a:r>
              <a:rPr lang="en-IN" dirty="0"/>
              <a:t>Stocks Volume line plot</a:t>
            </a:r>
          </a:p>
        </p:txBody>
      </p:sp>
      <p:pic>
        <p:nvPicPr>
          <p:cNvPr id="4" name="Picture 3">
            <a:extLst>
              <a:ext uri="{FF2B5EF4-FFF2-40B4-BE49-F238E27FC236}">
                <a16:creationId xmlns:a16="http://schemas.microsoft.com/office/drawing/2014/main" id="{F9BE3728-A799-4FB6-B00C-51C15E6A580B}"/>
              </a:ext>
            </a:extLst>
          </p:cNvPr>
          <p:cNvPicPr>
            <a:picLocks noChangeAspect="1"/>
          </p:cNvPicPr>
          <p:nvPr/>
        </p:nvPicPr>
        <p:blipFill>
          <a:blip r:embed="rId2"/>
          <a:stretch>
            <a:fillRect/>
          </a:stretch>
        </p:blipFill>
        <p:spPr>
          <a:xfrm>
            <a:off x="791029" y="1853850"/>
            <a:ext cx="7278914" cy="2801012"/>
          </a:xfrm>
          <a:prstGeom prst="rect">
            <a:avLst/>
          </a:prstGeom>
        </p:spPr>
      </p:pic>
    </p:spTree>
    <p:extLst>
      <p:ext uri="{BB962C8B-B14F-4D97-AF65-F5344CB8AC3E}">
        <p14:creationId xmlns:p14="http://schemas.microsoft.com/office/powerpoint/2010/main" val="383256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671-860F-45ED-A58E-20DD312CC84E}"/>
              </a:ext>
            </a:extLst>
          </p:cNvPr>
          <p:cNvSpPr>
            <a:spLocks noGrp="1"/>
          </p:cNvSpPr>
          <p:nvPr>
            <p:ph type="title"/>
          </p:nvPr>
        </p:nvSpPr>
        <p:spPr/>
        <p:txBody>
          <a:bodyPr/>
          <a:lstStyle/>
          <a:p>
            <a:r>
              <a:rPr lang="en-IN" dirty="0"/>
              <a:t>Stocks daily returns</a:t>
            </a:r>
          </a:p>
        </p:txBody>
      </p:sp>
      <p:pic>
        <p:nvPicPr>
          <p:cNvPr id="4" name="Picture 3">
            <a:extLst>
              <a:ext uri="{FF2B5EF4-FFF2-40B4-BE49-F238E27FC236}">
                <a16:creationId xmlns:a16="http://schemas.microsoft.com/office/drawing/2014/main" id="{9FF93BD4-8CFF-4D58-8EE6-1E57408E068A}"/>
              </a:ext>
            </a:extLst>
          </p:cNvPr>
          <p:cNvPicPr>
            <a:picLocks noChangeAspect="1"/>
          </p:cNvPicPr>
          <p:nvPr/>
        </p:nvPicPr>
        <p:blipFill>
          <a:blip r:embed="rId2"/>
          <a:stretch>
            <a:fillRect/>
          </a:stretch>
        </p:blipFill>
        <p:spPr>
          <a:xfrm>
            <a:off x="726150" y="1853850"/>
            <a:ext cx="7263964" cy="2434575"/>
          </a:xfrm>
          <a:prstGeom prst="rect">
            <a:avLst/>
          </a:prstGeom>
        </p:spPr>
      </p:pic>
    </p:spTree>
    <p:extLst>
      <p:ext uri="{BB962C8B-B14F-4D97-AF65-F5344CB8AC3E}">
        <p14:creationId xmlns:p14="http://schemas.microsoft.com/office/powerpoint/2010/main" val="316806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59425" y="120868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 Primary tools used in the project</a:t>
            </a:r>
            <a:endParaRPr sz="2000" dirty="0">
              <a:solidFill>
                <a:schemeClr val="bg1"/>
              </a:solidFill>
            </a:endParaRPr>
          </a:p>
        </p:txBody>
      </p:sp>
      <p:sp>
        <p:nvSpPr>
          <p:cNvPr id="247" name="Google Shape;247;p26"/>
          <p:cNvSpPr txBox="1">
            <a:spLocks noGrp="1"/>
          </p:cNvSpPr>
          <p:nvPr>
            <p:ph type="body" idx="1"/>
          </p:nvPr>
        </p:nvSpPr>
        <p:spPr>
          <a:xfrm>
            <a:off x="659425" y="1803103"/>
            <a:ext cx="3774300" cy="2696325"/>
          </a:xfrm>
          <a:prstGeom prst="rect">
            <a:avLst/>
          </a:prstGeom>
        </p:spPr>
        <p:txBody>
          <a:bodyPr spcFirstLastPara="1" wrap="square" lIns="91425" tIns="91425" rIns="91425" bIns="91425" anchor="t" anchorCtr="0">
            <a:noAutofit/>
          </a:bodyPr>
          <a:lstStyle/>
          <a:p>
            <a:pPr marL="222250" indent="-171450">
              <a:buClr>
                <a:srgbClr val="FFFFFF"/>
              </a:buClr>
              <a:buSzPts val="2800"/>
              <a:buFont typeface="Arial" panose="020B0604020202020204" pitchFamily="34" charset="0"/>
              <a:buChar char="•"/>
            </a:pPr>
            <a:r>
              <a:rPr lang="en-IN" sz="1200" dirty="0">
                <a:solidFill>
                  <a:srgbClr val="FFFFFF"/>
                </a:solidFill>
              </a:rPr>
              <a:t>Python and libraries like pandas, </a:t>
            </a:r>
            <a:r>
              <a:rPr lang="en-IN" sz="1200" dirty="0" err="1">
                <a:solidFill>
                  <a:srgbClr val="FFFFFF"/>
                </a:solidFill>
              </a:rPr>
              <a:t>numpy</a:t>
            </a:r>
            <a:r>
              <a:rPr lang="en-IN" sz="1200" dirty="0">
                <a:solidFill>
                  <a:srgbClr val="FFFFFF"/>
                </a:solidFill>
              </a:rPr>
              <a:t>, </a:t>
            </a:r>
            <a:r>
              <a:rPr lang="en-IN" sz="1200" dirty="0" err="1">
                <a:solidFill>
                  <a:srgbClr val="FFFFFF"/>
                </a:solidFill>
              </a:rPr>
              <a:t>plotly</a:t>
            </a:r>
            <a:r>
              <a:rPr lang="en-IN" sz="1200" dirty="0">
                <a:solidFill>
                  <a:srgbClr val="FFFFFF"/>
                </a:solidFill>
              </a:rPr>
              <a:t>, seaborn for EDA.</a:t>
            </a:r>
          </a:p>
          <a:p>
            <a:pPr marL="50800" lvl="0" indent="0" algn="l" rtl="0">
              <a:spcBef>
                <a:spcPts val="0"/>
              </a:spcBef>
              <a:spcAft>
                <a:spcPts val="0"/>
              </a:spcAft>
              <a:buClr>
                <a:srgbClr val="FFFFFF"/>
              </a:buClr>
              <a:buSzPts val="2800"/>
              <a:buNone/>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Finance API’s like </a:t>
            </a:r>
            <a:r>
              <a:rPr lang="en-IN" sz="1200" dirty="0" err="1">
                <a:solidFill>
                  <a:srgbClr val="FFFFFF"/>
                </a:solidFill>
              </a:rPr>
              <a:t>yfinance</a:t>
            </a:r>
            <a:r>
              <a:rPr lang="en-IN" sz="1200" dirty="0">
                <a:solidFill>
                  <a:srgbClr val="FFFFFF"/>
                </a:solidFill>
              </a:rPr>
              <a:t> and </a:t>
            </a:r>
            <a:r>
              <a:rPr lang="en-IN" sz="1200" dirty="0" err="1">
                <a:solidFill>
                  <a:srgbClr val="FFFFFF"/>
                </a:solidFill>
              </a:rPr>
              <a:t>yesg</a:t>
            </a:r>
            <a:r>
              <a:rPr lang="en-IN" sz="1200" dirty="0">
                <a:solidFill>
                  <a:srgbClr val="FFFFFF"/>
                </a:solidFill>
              </a:rPr>
              <a:t> for data extraction.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err="1">
                <a:solidFill>
                  <a:srgbClr val="FFFFFF"/>
                </a:solidFill>
              </a:rPr>
              <a:t>fbprophet</a:t>
            </a:r>
            <a:r>
              <a:rPr lang="en-IN" sz="1200" dirty="0">
                <a:solidFill>
                  <a:srgbClr val="FFFFFF"/>
                </a:solidFill>
              </a:rPr>
              <a:t> and </a:t>
            </a:r>
            <a:r>
              <a:rPr lang="en-IN" sz="1200" dirty="0" err="1">
                <a:solidFill>
                  <a:srgbClr val="FFFFFF"/>
                </a:solidFill>
              </a:rPr>
              <a:t>sklearn</a:t>
            </a:r>
            <a:r>
              <a:rPr lang="en-IN" sz="1200" dirty="0">
                <a:solidFill>
                  <a:srgbClr val="FFFFFF"/>
                </a:solidFill>
              </a:rPr>
              <a:t> for machine learning</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AWS RDS Postgres, </a:t>
            </a:r>
            <a:r>
              <a:rPr lang="en-IN" sz="1200" dirty="0" err="1">
                <a:solidFill>
                  <a:srgbClr val="FFFFFF"/>
                </a:solidFill>
              </a:rPr>
              <a:t>sqlalchemy</a:t>
            </a:r>
            <a:r>
              <a:rPr lang="en-IN" sz="1200" dirty="0">
                <a:solidFill>
                  <a:srgbClr val="FFFFFF"/>
                </a:solidFill>
              </a:rPr>
              <a:t>  for database connection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Tableau for visualization</a:t>
            </a:r>
          </a:p>
          <a:p>
            <a:pPr marL="457200" lvl="0" indent="-406400" algn="l" rtl="0">
              <a:spcBef>
                <a:spcPts val="0"/>
              </a:spcBef>
              <a:spcAft>
                <a:spcPts val="0"/>
              </a:spcAft>
              <a:buClr>
                <a:srgbClr val="FFFFFF"/>
              </a:buClr>
              <a:buSzPts val="2800"/>
              <a:buChar char="●"/>
            </a:pPr>
            <a:endParaRPr sz="1600" dirty="0">
              <a:solidFill>
                <a:srgbClr val="FFFFFF"/>
              </a:solidFill>
            </a:endParaRPr>
          </a:p>
        </p:txBody>
      </p:sp>
      <p:sp>
        <p:nvSpPr>
          <p:cNvPr id="2" name="Text Placeholder 1">
            <a:extLst>
              <a:ext uri="{FF2B5EF4-FFF2-40B4-BE49-F238E27FC236}">
                <a16:creationId xmlns:a16="http://schemas.microsoft.com/office/drawing/2014/main" id="{3CBBE661-A8AC-4A76-A8CA-3000FBE7B345}"/>
              </a:ext>
            </a:extLst>
          </p:cNvPr>
          <p:cNvSpPr>
            <a:spLocks noGrp="1"/>
          </p:cNvSpPr>
          <p:nvPr>
            <p:ph type="body" idx="2"/>
          </p:nvPr>
        </p:nvSpPr>
        <p:spPr>
          <a:xfrm>
            <a:off x="4643604" y="1776453"/>
            <a:ext cx="3774300" cy="2696325"/>
          </a:xfrm>
        </p:spPr>
        <p:txBody>
          <a:bodyPr/>
          <a:lstStyle/>
          <a:p>
            <a:endParaRPr lang="en-IN" dirty="0"/>
          </a:p>
        </p:txBody>
      </p:sp>
      <p:pic>
        <p:nvPicPr>
          <p:cNvPr id="6" name="Picture 5">
            <a:extLst>
              <a:ext uri="{FF2B5EF4-FFF2-40B4-BE49-F238E27FC236}">
                <a16:creationId xmlns:a16="http://schemas.microsoft.com/office/drawing/2014/main" id="{D72C2260-E4DF-4B7A-8BFC-F539BEBD7152}"/>
              </a:ext>
            </a:extLst>
          </p:cNvPr>
          <p:cNvPicPr>
            <a:picLocks noChangeAspect="1"/>
          </p:cNvPicPr>
          <p:nvPr/>
        </p:nvPicPr>
        <p:blipFill>
          <a:blip r:embed="rId3"/>
          <a:stretch>
            <a:fillRect/>
          </a:stretch>
        </p:blipFill>
        <p:spPr>
          <a:xfrm>
            <a:off x="4951775" y="1803103"/>
            <a:ext cx="3157958" cy="2571750"/>
          </a:xfrm>
          <a:prstGeom prst="rect">
            <a:avLst/>
          </a:prstGeom>
        </p:spPr>
      </p:pic>
    </p:spTree>
    <p:extLst>
      <p:ext uri="{BB962C8B-B14F-4D97-AF65-F5344CB8AC3E}">
        <p14:creationId xmlns:p14="http://schemas.microsoft.com/office/powerpoint/2010/main" val="412543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uFill>
                  <a:noFill/>
                </a:uFill>
                <a:latin typeface="Raleway"/>
                <a:ea typeface="Raleway"/>
                <a:cs typeface="Raleway"/>
                <a:sym typeface="Raleway"/>
                <a:hlinkClick r:id="" action="ppaction://noaction">
                  <a:extLst>
                    <a:ext uri="{A12FA001-AC4F-418D-AE19-62706E023703}">
                      <ahyp:hlinkClr xmlns:ahyp="http://schemas.microsoft.com/office/drawing/2018/hyperlinkcolo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r:id="rId4" action="ppaction://hlinksldjump"/>
          </p:cNvPr>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Data Source</a:t>
            </a:r>
            <a:endParaRPr sz="1300" dirty="0">
              <a:solidFill>
                <a:srgbClr val="FFFFFF"/>
              </a:solidFill>
              <a:latin typeface="Raleway"/>
              <a:ea typeface="Raleway"/>
              <a:cs typeface="Raleway"/>
              <a:sym typeface="Raleway"/>
            </a:endParaRPr>
          </a:p>
        </p:txBody>
      </p:sp>
      <p:sp>
        <p:nvSpPr>
          <p:cNvPr id="187" name="Google Shape;187;p19">
            <a:hlinkClick r:id="rId5" action="ppaction://hlinksldjump"/>
          </p:cNvPr>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rPr>
              <a:t>Questions to answer</a:t>
            </a:r>
            <a:endParaRPr sz="1300" dirty="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Project objective</a:t>
            </a:r>
            <a:endParaRPr sz="1300" dirty="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Data Exploration</a:t>
            </a:r>
            <a:endParaRPr sz="1300" dirty="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Analysis</a:t>
            </a:r>
            <a:endParaRPr sz="1300" dirty="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Tools used in the project</a:t>
            </a:r>
            <a:endParaRPr sz="1300" dirty="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Deliverables</a:t>
            </a:r>
            <a:endParaRPr sz="1300" dirty="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Vision</a:t>
            </a:r>
            <a:endParaRPr sz="1300" dirty="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References</a:t>
            </a:r>
            <a:endParaRPr sz="1300" dirty="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15565B6-9B29-4431-90B6-757584D7B773}"/>
              </a:ext>
            </a:extLst>
          </p:cNvPr>
          <p:cNvSpPr txBox="1"/>
          <p:nvPr/>
        </p:nvSpPr>
        <p:spPr>
          <a:xfrm>
            <a:off x="5630026" y="3508319"/>
            <a:ext cx="1130751" cy="292388"/>
          </a:xfrm>
          <a:prstGeom prst="rect">
            <a:avLst/>
          </a:prstGeom>
          <a:noFill/>
        </p:spPr>
        <p:txBody>
          <a:bodyPr wrap="square" rtlCol="0">
            <a:spAutoFit/>
          </a:bodyPr>
          <a:lstStyle/>
          <a:p>
            <a:r>
              <a:rPr lang="en-IN" sz="1300" dirty="0">
                <a:solidFill>
                  <a:schemeClr val="bg1"/>
                </a:solidFill>
                <a:latin typeface="Raleway" pitchFamily="2" charset="0"/>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55DD-8F14-4054-8F3D-958FE0445DFC}"/>
              </a:ext>
            </a:extLst>
          </p:cNvPr>
          <p:cNvSpPr>
            <a:spLocks noGrp="1"/>
          </p:cNvSpPr>
          <p:nvPr>
            <p:ph type="title"/>
          </p:nvPr>
        </p:nvSpPr>
        <p:spPr>
          <a:xfrm>
            <a:off x="729450" y="1322450"/>
            <a:ext cx="2986207" cy="1518600"/>
          </a:xfrm>
        </p:spPr>
        <p:txBody>
          <a:bodyPr/>
          <a:lstStyle/>
          <a:p>
            <a:r>
              <a:rPr lang="en-IN" dirty="0"/>
              <a:t>Deliverables</a:t>
            </a:r>
          </a:p>
        </p:txBody>
      </p:sp>
      <p:pic>
        <p:nvPicPr>
          <p:cNvPr id="4" name="Picture 3" descr="Project Deliverables">
            <a:extLst>
              <a:ext uri="{FF2B5EF4-FFF2-40B4-BE49-F238E27FC236}">
                <a16:creationId xmlns:a16="http://schemas.microsoft.com/office/drawing/2014/main" id="{689B9905-09FE-43E8-98F9-963A9AA37856}"/>
              </a:ext>
            </a:extLst>
          </p:cNvPr>
          <p:cNvPicPr>
            <a:picLocks noChangeAspect="1"/>
          </p:cNvPicPr>
          <p:nvPr/>
        </p:nvPicPr>
        <p:blipFill>
          <a:blip r:embed="rId2"/>
          <a:stretch>
            <a:fillRect/>
          </a:stretch>
        </p:blipFill>
        <p:spPr>
          <a:xfrm>
            <a:off x="4463943" y="545646"/>
            <a:ext cx="3950607" cy="3950607"/>
          </a:xfrm>
          <a:prstGeom prst="rect">
            <a:avLst/>
          </a:prstGeom>
        </p:spPr>
      </p:pic>
    </p:spTree>
    <p:extLst>
      <p:ext uri="{BB962C8B-B14F-4D97-AF65-F5344CB8AC3E}">
        <p14:creationId xmlns:p14="http://schemas.microsoft.com/office/powerpoint/2010/main" val="360453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Database </a:t>
            </a:r>
            <a:endParaRPr>
              <a:solidFill>
                <a:srgbClr val="000000"/>
              </a:solidFill>
            </a:endParaRPr>
          </a:p>
          <a:p>
            <a:pPr marL="0" lvl="0" indent="0" algn="l" rtl="0">
              <a:spcBef>
                <a:spcPts val="0"/>
              </a:spcBef>
              <a:spcAft>
                <a:spcPts val="0"/>
              </a:spcAft>
              <a:buNone/>
            </a:pPr>
            <a:r>
              <a:rPr lang="en-GB">
                <a:solidFill>
                  <a:srgbClr val="000000"/>
                </a:solidFill>
              </a:rPr>
              <a:t>Framework</a:t>
            </a:r>
            <a:endParaRPr/>
          </a:p>
        </p:txBody>
      </p:sp>
      <p:sp>
        <p:nvSpPr>
          <p:cNvPr id="271" name="Google Shape;271;p29"/>
          <p:cNvSpPr txBox="1">
            <a:spLocks noGrp="1"/>
          </p:cNvSpPr>
          <p:nvPr>
            <p:ph type="body" idx="1"/>
          </p:nvPr>
        </p:nvSpPr>
        <p:spPr>
          <a:xfrm>
            <a:off x="721225" y="2434125"/>
            <a:ext cx="2155800" cy="25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marL="457200" lvl="0" indent="-304800" algn="l" rtl="0">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r="1970" b="2515"/>
          <a:stretch/>
        </p:blipFill>
        <p:spPr>
          <a:xfrm>
            <a:off x="2876950" y="916775"/>
            <a:ext cx="6160851" cy="396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t="15916"/>
          <a:stretch/>
        </p:blipFill>
        <p:spPr>
          <a:xfrm>
            <a:off x="1372913" y="1835950"/>
            <a:ext cx="6398175" cy="3141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9999" y="1318650"/>
            <a:ext cx="7477829" cy="12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Machine Learning for Stock prediction</a:t>
            </a:r>
            <a:endParaRPr dirty="0"/>
          </a:p>
        </p:txBody>
      </p:sp>
      <p:sp>
        <p:nvSpPr>
          <p:cNvPr id="530" name="Google Shape;530;p34"/>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24292E"/>
                </a:solidFill>
                <a:highlight>
                  <a:srgbClr val="FFFFFF"/>
                </a:highlight>
                <a:latin typeface="Arial"/>
                <a:ea typeface="Arial"/>
                <a:cs typeface="Arial"/>
                <a:sym typeface="Arial"/>
              </a:rPr>
              <a:t>Our first model was linear regression which could not predict stocks beyond a few days due to trends and non-linearity, so finally </a:t>
            </a:r>
            <a:r>
              <a:rPr lang="en-GB" sz="1200" dirty="0" err="1">
                <a:solidFill>
                  <a:srgbClr val="24292E"/>
                </a:solidFill>
                <a:highlight>
                  <a:srgbClr val="FFFFFF"/>
                </a:highlight>
                <a:latin typeface="Arial"/>
                <a:ea typeface="Arial"/>
                <a:cs typeface="Arial"/>
                <a:sym typeface="Arial"/>
              </a:rPr>
              <a:t>fbprophet</a:t>
            </a:r>
            <a:r>
              <a:rPr lang="en-GB" sz="1200" dirty="0">
                <a:solidFill>
                  <a:srgbClr val="24292E"/>
                </a:solidFill>
                <a:highlight>
                  <a:srgbClr val="FFFFFF"/>
                </a:highlight>
                <a:latin typeface="Arial"/>
                <a:ea typeface="Arial"/>
                <a:cs typeface="Arial"/>
                <a:sym typeface="Arial"/>
              </a:rPr>
              <a:t> was chosen</a:t>
            </a:r>
          </a:p>
          <a:p>
            <a:pPr marL="0" lvl="0" indent="0" algn="l" rtl="0">
              <a:spcBef>
                <a:spcPts val="0"/>
              </a:spcBef>
              <a:spcAft>
                <a:spcPts val="0"/>
              </a:spcAft>
              <a:buNone/>
            </a:pPr>
            <a:r>
              <a:rPr lang="en-GB" sz="1200" dirty="0">
                <a:solidFill>
                  <a:srgbClr val="202122"/>
                </a:solidFill>
                <a:latin typeface="Arial"/>
                <a:ea typeface="Arial"/>
                <a:cs typeface="Arial"/>
                <a:sym typeface="Arial"/>
              </a:rPr>
              <a:t>Benefits: </a:t>
            </a:r>
            <a:endParaRPr sz="1200" dirty="0">
              <a:solidFill>
                <a:srgbClr val="202122"/>
              </a:solidFill>
              <a:latin typeface="Arial"/>
              <a:ea typeface="Arial"/>
              <a:cs typeface="Arial"/>
              <a:sym typeface="Arial"/>
            </a:endParaRPr>
          </a:p>
          <a:p>
            <a:pPr lvl="1">
              <a:spcBef>
                <a:spcPts val="0"/>
              </a:spcBef>
              <a:buClr>
                <a:srgbClr val="202122"/>
              </a:buClr>
              <a:buFont typeface="Arial"/>
              <a:buChar char="○"/>
            </a:pPr>
            <a:r>
              <a:rPr lang="en-US" b="0" i="0" dirty="0">
                <a:solidFill>
                  <a:srgbClr val="000000"/>
                </a:solidFill>
                <a:effectLst/>
                <a:latin typeface="Helvetica Neue"/>
              </a:rPr>
              <a:t>It does not require much prior knowledge of forecasting time series data</a:t>
            </a:r>
          </a:p>
          <a:p>
            <a:pPr lvl="1">
              <a:spcBef>
                <a:spcPts val="0"/>
              </a:spcBef>
              <a:buClr>
                <a:srgbClr val="202122"/>
              </a:buClr>
              <a:buFont typeface="Arial"/>
              <a:buChar char="○"/>
            </a:pPr>
            <a:r>
              <a:rPr lang="en-US" b="0" i="0" dirty="0">
                <a:solidFill>
                  <a:srgbClr val="000000"/>
                </a:solidFill>
                <a:effectLst/>
                <a:latin typeface="Helvetica Neue"/>
              </a:rPr>
              <a:t>Based on an additive model where non-linear trends are fit with yearly, weekly, and daily seasonality, plus holiday effects.</a:t>
            </a:r>
          </a:p>
          <a:p>
            <a:pPr lvl="1">
              <a:spcBef>
                <a:spcPts val="0"/>
              </a:spcBef>
              <a:buClr>
                <a:srgbClr val="202122"/>
              </a:buClr>
              <a:buFont typeface="Arial"/>
              <a:buChar char="○"/>
            </a:pPr>
            <a:r>
              <a:rPr lang="en-US" b="0" i="0" dirty="0">
                <a:solidFill>
                  <a:srgbClr val="000000"/>
                </a:solidFill>
                <a:effectLst/>
                <a:latin typeface="Helvetica Neue"/>
              </a:rPr>
              <a:t>Prophet is robust to missing data and shifts in the trend, and typically handles outliers well.</a:t>
            </a:r>
          </a:p>
          <a:p>
            <a:pPr marL="0" indent="0">
              <a:buNone/>
            </a:pPr>
            <a:r>
              <a:rPr lang="en-US" sz="1200" dirty="0">
                <a:solidFill>
                  <a:srgbClr val="202122"/>
                </a:solidFill>
                <a:latin typeface="Arial"/>
                <a:cs typeface="Arial"/>
                <a:sym typeface="Arial"/>
              </a:rPr>
              <a:t>Limitations:</a:t>
            </a:r>
          </a:p>
          <a:p>
            <a:pPr lvl="1">
              <a:spcBef>
                <a:spcPts val="0"/>
              </a:spcBef>
              <a:buClr>
                <a:srgbClr val="202122"/>
              </a:buClr>
              <a:buFont typeface="Arial"/>
              <a:buChar char="○"/>
            </a:pPr>
            <a:r>
              <a:rPr lang="en-US" b="0" i="0" dirty="0">
                <a:solidFill>
                  <a:srgbClr val="000000"/>
                </a:solidFill>
                <a:effectLst/>
                <a:latin typeface="Helvetica Neue"/>
              </a:rPr>
              <a:t>Prophet is generally recommended only for time series where the only informative signals are trends, and the residuals are just noise.</a:t>
            </a:r>
          </a:p>
          <a:p>
            <a:pPr lvl="1">
              <a:spcBef>
                <a:spcPts val="0"/>
              </a:spcBef>
              <a:buClr>
                <a:srgbClr val="202122"/>
              </a:buClr>
              <a:buFont typeface="Arial"/>
              <a:buChar char="○"/>
            </a:pPr>
            <a:r>
              <a:rPr lang="en-US" dirty="0">
                <a:solidFill>
                  <a:srgbClr val="000000"/>
                </a:solidFill>
                <a:latin typeface="Helvetica Neue"/>
              </a:rPr>
              <a:t>There are other models like ARIMA can </a:t>
            </a:r>
            <a:r>
              <a:rPr lang="en-US" dirty="0" err="1">
                <a:solidFill>
                  <a:srgbClr val="000000"/>
                </a:solidFill>
                <a:latin typeface="Helvetica Neue"/>
              </a:rPr>
              <a:t>consistenly</a:t>
            </a:r>
            <a:r>
              <a:rPr lang="en-US" dirty="0">
                <a:solidFill>
                  <a:srgbClr val="000000"/>
                </a:solidFill>
                <a:latin typeface="Helvetica Neue"/>
              </a:rPr>
              <a:t> outperform Prophet when trends are not too important.</a:t>
            </a: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50D4F0-AB4A-49D1-9726-17656F6BCF23}"/>
              </a:ext>
            </a:extLst>
          </p:cNvPr>
          <p:cNvSpPr>
            <a:spLocks noGrp="1"/>
          </p:cNvSpPr>
          <p:nvPr>
            <p:ph type="title"/>
          </p:nvPr>
        </p:nvSpPr>
        <p:spPr>
          <a:xfrm>
            <a:off x="496976" y="4410561"/>
            <a:ext cx="7688400" cy="535200"/>
          </a:xfrm>
        </p:spPr>
        <p:txBody>
          <a:bodyPr/>
          <a:lstStyle/>
          <a:p>
            <a:r>
              <a:rPr lang="en-IN" sz="1400" dirty="0"/>
              <a:t>     Apple - Forecast for AAPL stock             Apple - Mean absolute percentage error(MAPE)           	</a:t>
            </a:r>
            <a:br>
              <a:rPr lang="en-IN" dirty="0"/>
            </a:br>
            <a:endParaRPr lang="en-IN" dirty="0"/>
          </a:p>
        </p:txBody>
      </p:sp>
      <p:pic>
        <p:nvPicPr>
          <p:cNvPr id="9" name="Picture 8">
            <a:extLst>
              <a:ext uri="{FF2B5EF4-FFF2-40B4-BE49-F238E27FC236}">
                <a16:creationId xmlns:a16="http://schemas.microsoft.com/office/drawing/2014/main" id="{C8AEAD83-D10F-42D8-A537-9B8FE0550236}"/>
              </a:ext>
            </a:extLst>
          </p:cNvPr>
          <p:cNvPicPr>
            <a:picLocks noChangeAspect="1"/>
          </p:cNvPicPr>
          <p:nvPr/>
        </p:nvPicPr>
        <p:blipFill>
          <a:blip r:embed="rId2"/>
          <a:stretch>
            <a:fillRect/>
          </a:stretch>
        </p:blipFill>
        <p:spPr>
          <a:xfrm>
            <a:off x="4461925" y="1312621"/>
            <a:ext cx="4260177" cy="2639877"/>
          </a:xfrm>
          <a:prstGeom prst="rect">
            <a:avLst/>
          </a:prstGeom>
        </p:spPr>
      </p:pic>
      <p:pic>
        <p:nvPicPr>
          <p:cNvPr id="10" name="Picture 9">
            <a:extLst>
              <a:ext uri="{FF2B5EF4-FFF2-40B4-BE49-F238E27FC236}">
                <a16:creationId xmlns:a16="http://schemas.microsoft.com/office/drawing/2014/main" id="{A47EE8EA-20B9-4057-AF0F-F028429BCE65}"/>
              </a:ext>
            </a:extLst>
          </p:cNvPr>
          <p:cNvPicPr>
            <a:picLocks noChangeAspect="1"/>
          </p:cNvPicPr>
          <p:nvPr/>
        </p:nvPicPr>
        <p:blipFill>
          <a:blip r:embed="rId3"/>
          <a:stretch>
            <a:fillRect/>
          </a:stretch>
        </p:blipFill>
        <p:spPr>
          <a:xfrm>
            <a:off x="778359" y="1334008"/>
            <a:ext cx="3034224" cy="2831800"/>
          </a:xfrm>
          <a:prstGeom prst="rect">
            <a:avLst/>
          </a:prstGeom>
        </p:spPr>
      </p:pic>
    </p:spTree>
    <p:extLst>
      <p:ext uri="{BB962C8B-B14F-4D97-AF65-F5344CB8AC3E}">
        <p14:creationId xmlns:p14="http://schemas.microsoft.com/office/powerpoint/2010/main" val="49934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730000" y="1318650"/>
            <a:ext cx="7906000" cy="459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000000"/>
                </a:solidFill>
              </a:rPr>
              <a:t>Machine Learning for ESG and stock price correlation</a:t>
            </a:r>
            <a:endParaRPr sz="2000" dirty="0"/>
          </a:p>
        </p:txBody>
      </p:sp>
      <p:sp>
        <p:nvSpPr>
          <p:cNvPr id="558" name="Google Shape;558;p38"/>
          <p:cNvSpPr txBox="1">
            <a:spLocks noGrp="1"/>
          </p:cNvSpPr>
          <p:nvPr>
            <p:ph type="body" idx="1"/>
          </p:nvPr>
        </p:nvSpPr>
        <p:spPr>
          <a:xfrm>
            <a:off x="795314" y="1653600"/>
            <a:ext cx="8202900" cy="3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4292E"/>
                </a:solidFill>
                <a:highlight>
                  <a:srgbClr val="FFFFFF"/>
                </a:highlight>
                <a:latin typeface="Arial"/>
                <a:ea typeface="Arial"/>
                <a:cs typeface="Arial"/>
                <a:sym typeface="Arial"/>
              </a:rPr>
              <a:t>Our linear regression model compares ESG to stock prices</a:t>
            </a:r>
            <a:endParaRPr dirty="0">
              <a:solidFill>
                <a:srgbClr val="24292E"/>
              </a:solidFill>
              <a:highlight>
                <a:srgbClr val="FFFFFF"/>
              </a:highlight>
              <a:latin typeface="Arial"/>
              <a:ea typeface="Arial"/>
              <a:cs typeface="Arial"/>
              <a:sym typeface="Arial"/>
            </a:endParaRPr>
          </a:p>
          <a:p>
            <a:pPr marL="457200" lvl="0" indent="-311150" algn="l" rtl="0">
              <a:spcBef>
                <a:spcPts val="1600"/>
              </a:spcBef>
              <a:spcAft>
                <a:spcPts val="0"/>
              </a:spcAft>
              <a:buClr>
                <a:srgbClr val="202122"/>
              </a:buClr>
              <a:buSzPts val="1300"/>
              <a:buFont typeface="Arial"/>
              <a:buChar char="●"/>
            </a:pPr>
            <a:r>
              <a:rPr lang="en-GB" dirty="0">
                <a:solidFill>
                  <a:srgbClr val="202122"/>
                </a:solidFill>
                <a:latin typeface="Arial"/>
                <a:ea typeface="Arial"/>
                <a:cs typeface="Arial"/>
                <a:sym typeface="Arial"/>
              </a:rPr>
              <a:t>Benefits: </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All the companies can use this method because sales are always positive. In the dividend method, if the current year dividend is Zero, we cannot use it.</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No human intervention is needed (automation)</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It shows a positive relationship between the value of Stock Price increase from investor confidence and ESG Score.</a:t>
            </a:r>
            <a:endParaRPr dirty="0">
              <a:solidFill>
                <a:srgbClr val="202122"/>
              </a:solidFill>
              <a:latin typeface="Arial"/>
              <a:ea typeface="Arial"/>
              <a:cs typeface="Arial"/>
              <a:sym typeface="Arial"/>
            </a:endParaRPr>
          </a:p>
          <a:p>
            <a:pPr marL="457200" lvl="0" indent="-311150" algn="l" rtl="0">
              <a:spcBef>
                <a:spcPts val="0"/>
              </a:spcBef>
              <a:spcAft>
                <a:spcPts val="0"/>
              </a:spcAft>
              <a:buClr>
                <a:srgbClr val="202122"/>
              </a:buClr>
              <a:buSzPts val="1300"/>
              <a:buFont typeface="Arial"/>
              <a:buChar char="●"/>
            </a:pPr>
            <a:r>
              <a:rPr lang="en-GB" dirty="0">
                <a:solidFill>
                  <a:srgbClr val="202122"/>
                </a:solidFill>
                <a:latin typeface="Arial"/>
                <a:ea typeface="Arial"/>
                <a:cs typeface="Arial"/>
                <a:sym typeface="Arial"/>
              </a:rPr>
              <a:t>Limitations:</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This method is for comparable companies(industry). We need to make sure all the companies in the same industry must have a similar size. ex: </a:t>
            </a:r>
            <a:r>
              <a:rPr lang="en-GB" dirty="0" err="1">
                <a:solidFill>
                  <a:srgbClr val="202122"/>
                </a:solidFill>
                <a:latin typeface="Arial"/>
                <a:ea typeface="Arial"/>
                <a:cs typeface="Arial"/>
                <a:sym typeface="Arial"/>
              </a:rPr>
              <a:t>Sobey</a:t>
            </a:r>
            <a:r>
              <a:rPr lang="en-GB" dirty="0">
                <a:solidFill>
                  <a:srgbClr val="202122"/>
                </a:solidFill>
                <a:latin typeface="Arial"/>
                <a:ea typeface="Arial"/>
                <a:cs typeface="Arial"/>
                <a:sym typeface="Arial"/>
              </a:rPr>
              <a:t> and Walmart are supermarkets, but one is national, and another is global</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The p-value is 0.34, which is higher than 0.05. We cannot use this model to measure how many prices of ESG influences the stock price, but it shows us ESG has a positive relationship with the stock price.</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Our model only uses 2022 information, which can show you a short-term relationship. If we can add past year information, it will establish an exact relationship.</a:t>
            </a:r>
            <a:endParaRPr dirty="0">
              <a:solidFill>
                <a:srgbClr val="202122"/>
              </a:solidFill>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ESG vs Stock Price</a:t>
            </a:r>
            <a:endParaRPr/>
          </a:p>
        </p:txBody>
      </p:sp>
      <p:sp>
        <p:nvSpPr>
          <p:cNvPr id="566" name="Google Shape;566;p39"/>
          <p:cNvSpPr txBox="1">
            <a:spLocks noGrp="1"/>
          </p:cNvSpPr>
          <p:nvPr>
            <p:ph type="body" idx="1"/>
          </p:nvPr>
        </p:nvSpPr>
        <p:spPr>
          <a:xfrm>
            <a:off x="5310291" y="3906700"/>
            <a:ext cx="3341700" cy="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P-value:	0.349886</a:t>
            </a:r>
            <a:endParaRPr sz="1000" dirty="0">
              <a:solidFill>
                <a:srgbClr val="24292E"/>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Equation:	Difference = 3.4344*ESG + 13.501</a:t>
            </a:r>
            <a:endParaRPr sz="10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solidFill>
                <a:srgbClr val="24292E"/>
              </a:solidFill>
              <a:highlight>
                <a:srgbClr val="FFFFFF"/>
              </a:highlight>
              <a:latin typeface="Arial"/>
              <a:ea typeface="Arial"/>
              <a:cs typeface="Arial"/>
              <a:sym typeface="Arial"/>
            </a:endParaRPr>
          </a:p>
        </p:txBody>
      </p:sp>
      <p:sp>
        <p:nvSpPr>
          <p:cNvPr id="567" name="Google Shape;567;p39"/>
          <p:cNvSpPr txBox="1">
            <a:spLocks noGrp="1"/>
          </p:cNvSpPr>
          <p:nvPr>
            <p:ph type="body" idx="1"/>
          </p:nvPr>
        </p:nvSpPr>
        <p:spPr>
          <a:xfrm>
            <a:off x="404325" y="1984050"/>
            <a:ext cx="36108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dirty="0">
                <a:solidFill>
                  <a:srgbClr val="24292E"/>
                </a:solidFill>
                <a:highlight>
                  <a:srgbClr val="FFFFFF"/>
                </a:highlight>
                <a:latin typeface="Arial"/>
                <a:ea typeface="Arial"/>
                <a:cs typeface="Arial"/>
                <a:sym typeface="Arial"/>
              </a:rPr>
              <a:t>Improvements: </a:t>
            </a:r>
            <a:r>
              <a:rPr lang="en-GB" sz="1200" dirty="0">
                <a:solidFill>
                  <a:srgbClr val="24292E"/>
                </a:solidFill>
                <a:highlight>
                  <a:srgbClr val="FFFFFF"/>
                </a:highlight>
                <a:latin typeface="Arial"/>
                <a:ea typeface="Arial"/>
                <a:cs typeface="Arial"/>
                <a:sym typeface="Arial"/>
              </a:rPr>
              <a:t>More Data, Increasing Scope and Time. In this model, we use 55 companies, that are not enough, and we only get the 2022 ESG score because the old information is not for the public.</a:t>
            </a:r>
            <a:endParaRPr sz="1000" dirty="0">
              <a:latin typeface="Arial"/>
              <a:ea typeface="Arial"/>
              <a:cs typeface="Arial"/>
              <a:sym typeface="Arial"/>
            </a:endParaRPr>
          </a:p>
        </p:txBody>
      </p:sp>
      <p:pic>
        <p:nvPicPr>
          <p:cNvPr id="3" name="Picture 2">
            <a:extLst>
              <a:ext uri="{FF2B5EF4-FFF2-40B4-BE49-F238E27FC236}">
                <a16:creationId xmlns:a16="http://schemas.microsoft.com/office/drawing/2014/main" id="{DCB12BF7-A189-434D-B011-729EF840F35B}"/>
              </a:ext>
            </a:extLst>
          </p:cNvPr>
          <p:cNvPicPr>
            <a:picLocks noChangeAspect="1"/>
          </p:cNvPicPr>
          <p:nvPr/>
        </p:nvPicPr>
        <p:blipFill>
          <a:blip r:embed="rId3"/>
          <a:stretch>
            <a:fillRect/>
          </a:stretch>
        </p:blipFill>
        <p:spPr>
          <a:xfrm>
            <a:off x="5189400" y="1424005"/>
            <a:ext cx="3583483" cy="2295490"/>
          </a:xfrm>
          <a:prstGeom prst="rect">
            <a:avLst/>
          </a:prstGeom>
        </p:spPr>
      </p:pic>
      <p:pic>
        <p:nvPicPr>
          <p:cNvPr id="7" name="Picture 6">
            <a:extLst>
              <a:ext uri="{FF2B5EF4-FFF2-40B4-BE49-F238E27FC236}">
                <a16:creationId xmlns:a16="http://schemas.microsoft.com/office/drawing/2014/main" id="{4DB556F2-9E99-45A6-9B71-5E6283074B6F}"/>
              </a:ext>
            </a:extLst>
          </p:cNvPr>
          <p:cNvPicPr>
            <a:picLocks noChangeAspect="1"/>
          </p:cNvPicPr>
          <p:nvPr/>
        </p:nvPicPr>
        <p:blipFill>
          <a:blip r:embed="rId4"/>
          <a:stretch>
            <a:fillRect/>
          </a:stretch>
        </p:blipFill>
        <p:spPr>
          <a:xfrm>
            <a:off x="492009" y="3310050"/>
            <a:ext cx="3057952" cy="14480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Dashboard</a:t>
            </a:r>
            <a:endParaRPr sz="1200"/>
          </a:p>
        </p:txBody>
      </p:sp>
      <p:sp>
        <p:nvSpPr>
          <p:cNvPr id="573" name="Google Shape;573;p40"/>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rPr>
              <a:t>Why Tableau? </a:t>
            </a:r>
            <a:endParaRPr sz="26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marL="0" lvl="0" indent="0" algn="l" rtl="0">
              <a:spcBef>
                <a:spcPts val="1600"/>
              </a:spcBef>
              <a:spcAft>
                <a:spcPts val="1600"/>
              </a:spcAft>
              <a:buNone/>
            </a:pP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AE9A5EB-A170-43E2-935E-66E79D9DB795}"/>
              </a:ext>
            </a:extLst>
          </p:cNvPr>
          <p:cNvSpPr>
            <a:spLocks noGrp="1"/>
          </p:cNvSpPr>
          <p:nvPr>
            <p:ph type="title"/>
          </p:nvPr>
        </p:nvSpPr>
        <p:spPr>
          <a:xfrm>
            <a:off x="771525" y="1475449"/>
            <a:ext cx="1971675" cy="1910443"/>
          </a:xfrm>
          <a:noFill/>
        </p:spPr>
        <p:txBody>
          <a:bodyPr anchor="ctr">
            <a:normAutofit/>
          </a:bodyPr>
          <a:lstStyle/>
          <a:p>
            <a:pPr algn="ctr"/>
            <a:r>
              <a:rPr lang="en-IN" sz="2700" b="1" dirty="0">
                <a:solidFill>
                  <a:srgbClr val="FFFFFF"/>
                </a:solidFill>
              </a:rPr>
              <a:t>Tableau Data Source</a:t>
            </a:r>
          </a:p>
        </p:txBody>
      </p:sp>
      <p:pic>
        <p:nvPicPr>
          <p:cNvPr id="11" name="Picture 10">
            <a:extLst>
              <a:ext uri="{FF2B5EF4-FFF2-40B4-BE49-F238E27FC236}">
                <a16:creationId xmlns:a16="http://schemas.microsoft.com/office/drawing/2014/main" id="{84CC8C56-45B4-4FDA-A1A7-3E6DF223ADFA}"/>
              </a:ext>
            </a:extLst>
          </p:cNvPr>
          <p:cNvPicPr>
            <a:picLocks noChangeAspect="1"/>
          </p:cNvPicPr>
          <p:nvPr/>
        </p:nvPicPr>
        <p:blipFill>
          <a:blip r:embed="rId2"/>
          <a:stretch>
            <a:fillRect/>
          </a:stretch>
        </p:blipFill>
        <p:spPr>
          <a:xfrm>
            <a:off x="3395853" y="705173"/>
            <a:ext cx="5266714" cy="3332135"/>
          </a:xfrm>
          <a:prstGeom prst="rect">
            <a:avLst/>
          </a:prstGeom>
        </p:spPr>
      </p:pic>
    </p:spTree>
    <p:extLst>
      <p:ext uri="{BB962C8B-B14F-4D97-AF65-F5344CB8AC3E}">
        <p14:creationId xmlns:p14="http://schemas.microsoft.com/office/powerpoint/2010/main" val="208192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601818-09A1-4801-AC4D-752016C9C1C3}"/>
              </a:ext>
            </a:extLst>
          </p:cNvPr>
          <p:cNvSpPr txBox="1"/>
          <p:nvPr/>
        </p:nvSpPr>
        <p:spPr>
          <a:xfrm>
            <a:off x="667108" y="793574"/>
            <a:ext cx="2002055" cy="1820500"/>
          </a:xfrm>
          <a:prstGeom prst="rect">
            <a:avLst/>
          </a:prstGeom>
        </p:spPr>
        <p:txBody>
          <a:bodyPr vert="horz" lIns="91440" tIns="45720" rIns="91440" bIns="45720" rtlCol="0">
            <a:normAutofit/>
          </a:bodyPr>
          <a:lstStyle/>
          <a:p>
            <a:pPr>
              <a:lnSpc>
                <a:spcPct val="90000"/>
              </a:lnSpc>
              <a:spcAft>
                <a:spcPts val="600"/>
              </a:spcAft>
            </a:pPr>
            <a:r>
              <a:rPr lang="en-US" sz="1200" kern="1200" dirty="0">
                <a:solidFill>
                  <a:schemeClr val="tx1"/>
                </a:solidFill>
                <a:latin typeface="+mn-lt"/>
                <a:ea typeface="+mn-ea"/>
                <a:cs typeface="+mn-cs"/>
              </a:rPr>
              <a:t> </a:t>
            </a:r>
            <a:r>
              <a:rPr lang="en-US" sz="3200" kern="1200" dirty="0">
                <a:solidFill>
                  <a:schemeClr val="bg1"/>
                </a:solidFill>
                <a:latin typeface="+mn-lt"/>
                <a:ea typeface="+mn-ea"/>
                <a:cs typeface="+mn-cs"/>
              </a:rPr>
              <a:t>Interactive</a:t>
            </a:r>
            <a:r>
              <a:rPr lang="en-US" sz="3200" kern="1200" dirty="0">
                <a:solidFill>
                  <a:schemeClr val="tx1"/>
                </a:solidFill>
                <a:latin typeface="+mn-lt"/>
                <a:ea typeface="+mn-ea"/>
                <a:cs typeface="+mn-cs"/>
              </a:rPr>
              <a:t> </a:t>
            </a:r>
            <a:r>
              <a:rPr lang="en-US" sz="3200" kern="1200" dirty="0">
                <a:solidFill>
                  <a:schemeClr val="bg1"/>
                </a:solidFill>
                <a:latin typeface="+mn-lt"/>
                <a:ea typeface="+mn-ea"/>
                <a:cs typeface="+mn-cs"/>
              </a:rPr>
              <a:t>Element</a:t>
            </a:r>
          </a:p>
        </p:txBody>
      </p:sp>
      <p:pic>
        <p:nvPicPr>
          <p:cNvPr id="10" name="Picture 9" descr="Chart&#10;&#10;Description automatically generated">
            <a:extLst>
              <a:ext uri="{FF2B5EF4-FFF2-40B4-BE49-F238E27FC236}">
                <a16:creationId xmlns:a16="http://schemas.microsoft.com/office/drawing/2014/main" id="{512C5125-5A6F-48F7-80CA-1CA2651D3E24}"/>
              </a:ext>
            </a:extLst>
          </p:cNvPr>
          <p:cNvPicPr>
            <a:picLocks noChangeAspect="1"/>
          </p:cNvPicPr>
          <p:nvPr/>
        </p:nvPicPr>
        <p:blipFill>
          <a:blip r:embed="rId2"/>
          <a:stretch>
            <a:fillRect/>
          </a:stretch>
        </p:blipFill>
        <p:spPr>
          <a:xfrm>
            <a:off x="3325996" y="714374"/>
            <a:ext cx="5061756" cy="4024097"/>
          </a:xfrm>
          <a:prstGeom prst="rect">
            <a:avLst/>
          </a:prstGeom>
        </p:spPr>
      </p:pic>
      <p:sp>
        <p:nvSpPr>
          <p:cNvPr id="16" name="Rectangle 15">
            <a:extLst>
              <a:ext uri="{FF2B5EF4-FFF2-40B4-BE49-F238E27FC236}">
                <a16:creationId xmlns:a16="http://schemas.microsoft.com/office/drawing/2014/main" id="{2D7515A0-2390-4CCF-AC78-A2BF3285C10F}"/>
              </a:ext>
            </a:extLst>
          </p:cNvPr>
          <p:cNvSpPr/>
          <p:nvPr/>
        </p:nvSpPr>
        <p:spPr>
          <a:xfrm>
            <a:off x="7310620" y="714374"/>
            <a:ext cx="1077132" cy="4262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201" name="Google Shape;201;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Here at ESG Consultants, we are building a machine learning module to </a:t>
            </a:r>
          </a:p>
          <a:p>
            <a:pPr marL="171450" indent="-171450">
              <a:spcAft>
                <a:spcPts val="1600"/>
              </a:spcAft>
            </a:pPr>
            <a:r>
              <a:rPr lang="en-GB" sz="1100" dirty="0"/>
              <a:t>Help you in ESG investing.</a:t>
            </a:r>
          </a:p>
          <a:p>
            <a:pPr marL="171450" indent="-171450">
              <a:spcAft>
                <a:spcPts val="1600"/>
              </a:spcAft>
            </a:pPr>
            <a:r>
              <a:rPr lang="en-GB" sz="1100" dirty="0"/>
              <a:t>Figure out if ESG scores have any relation to investor’s confidence.</a:t>
            </a:r>
          </a:p>
          <a:p>
            <a:pPr marL="0" lvl="0" indent="0" algn="l" rtl="0">
              <a:spcBef>
                <a:spcPts val="0"/>
              </a:spcBef>
              <a:spcAft>
                <a:spcPts val="1600"/>
              </a:spcAft>
              <a:buNone/>
            </a:pPr>
            <a:endParaRPr sz="1100" dirty="0"/>
          </a:p>
        </p:txBody>
      </p:sp>
      <p:pic>
        <p:nvPicPr>
          <p:cNvPr id="202" name="Google Shape;202;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SG Analysis for predicted stocks1">
            <a:extLst>
              <a:ext uri="{FF2B5EF4-FFF2-40B4-BE49-F238E27FC236}">
                <a16:creationId xmlns:a16="http://schemas.microsoft.com/office/drawing/2014/main" id="{F7C8C7EA-F0BF-42F1-9015-3B0DB00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1792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SG Analysis for predicted stocks5">
            <a:extLst>
              <a:ext uri="{FF2B5EF4-FFF2-40B4-BE49-F238E27FC236}">
                <a16:creationId xmlns:a16="http://schemas.microsoft.com/office/drawing/2014/main" id="{F25D74A2-16A4-443A-BA07-756662D3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93350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G Analysis for predicted stocks2">
            <a:extLst>
              <a:ext uri="{FF2B5EF4-FFF2-40B4-BE49-F238E27FC236}">
                <a16:creationId xmlns:a16="http://schemas.microsoft.com/office/drawing/2014/main" id="{2D49581E-6D1B-4118-B30C-D1393650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073548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SG Analysis for predicted stocks7">
            <a:extLst>
              <a:ext uri="{FF2B5EF4-FFF2-40B4-BE49-F238E27FC236}">
                <a16:creationId xmlns:a16="http://schemas.microsoft.com/office/drawing/2014/main" id="{CF421625-3A3B-44DA-BE80-A859EEDA6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22434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F5C5-5EE5-49BC-8148-4EB8D3003B01}"/>
              </a:ext>
            </a:extLst>
          </p:cNvPr>
          <p:cNvPicPr>
            <a:picLocks noChangeAspect="1"/>
          </p:cNvPicPr>
          <p:nvPr/>
        </p:nvPicPr>
        <p:blipFill>
          <a:blip r:embed="rId2"/>
          <a:stretch>
            <a:fillRect/>
          </a:stretch>
        </p:blipFill>
        <p:spPr>
          <a:xfrm>
            <a:off x="1370107" y="0"/>
            <a:ext cx="6403785" cy="5143500"/>
          </a:xfrm>
          <a:prstGeom prst="rect">
            <a:avLst/>
          </a:prstGeom>
        </p:spPr>
      </p:pic>
    </p:spTree>
    <p:extLst>
      <p:ext uri="{BB962C8B-B14F-4D97-AF65-F5344CB8AC3E}">
        <p14:creationId xmlns:p14="http://schemas.microsoft.com/office/powerpoint/2010/main" val="4010819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ESG Analysis for predicted stocks9">
            <a:extLst>
              <a:ext uri="{FF2B5EF4-FFF2-40B4-BE49-F238E27FC236}">
                <a16:creationId xmlns:a16="http://schemas.microsoft.com/office/drawing/2014/main" id="{2EC235D1-9117-48FE-9386-0F75D718A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53540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727800" y="130451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Vision</a:t>
            </a:r>
            <a:endParaRPr sz="800" dirty="0"/>
          </a:p>
        </p:txBody>
      </p:sp>
      <p:sp>
        <p:nvSpPr>
          <p:cNvPr id="646" name="Google Shape;646;p49"/>
          <p:cNvSpPr txBox="1"/>
          <p:nvPr/>
        </p:nvSpPr>
        <p:spPr>
          <a:xfrm>
            <a:off x="460539" y="3462416"/>
            <a:ext cx="108004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3/15/22</a:t>
            </a:r>
            <a:endParaRPr b="1" dirty="0">
              <a:latin typeface="Lato"/>
              <a:ea typeface="Lato"/>
              <a:cs typeface="Lato"/>
              <a:sym typeface="Lato"/>
            </a:endParaRPr>
          </a:p>
        </p:txBody>
      </p:sp>
      <p:sp>
        <p:nvSpPr>
          <p:cNvPr id="647" name="Google Shape;647;p49"/>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Week1</a:t>
            </a:r>
            <a:endParaRPr sz="800" dirty="0">
              <a:solidFill>
                <a:srgbClr val="000000"/>
              </a:solidFill>
            </a:endParaRPr>
          </a:p>
        </p:txBody>
      </p:sp>
      <p:sp>
        <p:nvSpPr>
          <p:cNvPr id="648" name="Google Shape;648;p49"/>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Data gathering</a:t>
            </a:r>
          </a:p>
          <a:p>
            <a:pPr marL="0" lvl="0" indent="0" algn="l" rtl="0">
              <a:lnSpc>
                <a:spcPct val="100000"/>
              </a:lnSpc>
              <a:spcBef>
                <a:spcPts val="0"/>
              </a:spcBef>
              <a:spcAft>
                <a:spcPts val="600"/>
              </a:spcAft>
              <a:buNone/>
            </a:pPr>
            <a:r>
              <a:rPr lang="en-GB" sz="700" dirty="0"/>
              <a:t>Database and ML </a:t>
            </a:r>
            <a:r>
              <a:rPr lang="en-GB" sz="700" dirty="0" err="1"/>
              <a:t>mockup</a:t>
            </a:r>
            <a:endParaRPr sz="700" dirty="0"/>
          </a:p>
        </p:txBody>
      </p:sp>
      <p:sp>
        <p:nvSpPr>
          <p:cNvPr id="649" name="Google Shape;649;p49"/>
          <p:cNvSpPr txBox="1"/>
          <p:nvPr/>
        </p:nvSpPr>
        <p:spPr>
          <a:xfrm>
            <a:off x="2062848" y="2957350"/>
            <a:ext cx="133932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3/20/22</a:t>
            </a:r>
            <a:endParaRPr b="1" dirty="0">
              <a:latin typeface="Lato"/>
              <a:ea typeface="Lato"/>
              <a:cs typeface="Lato"/>
              <a:sym typeface="Lato"/>
            </a:endParaRPr>
          </a:p>
        </p:txBody>
      </p:sp>
      <p:sp>
        <p:nvSpPr>
          <p:cNvPr id="650" name="Google Shape;650;p49"/>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Week2 </a:t>
            </a:r>
            <a:endParaRPr sz="800" dirty="0">
              <a:solidFill>
                <a:srgbClr val="000000"/>
              </a:solidFill>
            </a:endParaRPr>
          </a:p>
        </p:txBody>
      </p:sp>
      <p:sp>
        <p:nvSpPr>
          <p:cNvPr id="651" name="Google Shape;651;p49"/>
          <p:cNvSpPr txBox="1">
            <a:spLocks noGrp="1"/>
          </p:cNvSpPr>
          <p:nvPr>
            <p:ph type="body" idx="4294967295"/>
          </p:nvPr>
        </p:nvSpPr>
        <p:spPr>
          <a:xfrm>
            <a:off x="2230906" y="4068525"/>
            <a:ext cx="2214900" cy="6413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Final dataset selection</a:t>
            </a:r>
          </a:p>
          <a:p>
            <a:pPr marL="0" lvl="0" indent="0" algn="l" rtl="0">
              <a:lnSpc>
                <a:spcPct val="100000"/>
              </a:lnSpc>
              <a:spcBef>
                <a:spcPts val="0"/>
              </a:spcBef>
              <a:spcAft>
                <a:spcPts val="600"/>
              </a:spcAft>
              <a:buNone/>
            </a:pPr>
            <a:r>
              <a:rPr lang="en-GB" sz="700" dirty="0"/>
              <a:t>Database Connectivity</a:t>
            </a:r>
          </a:p>
          <a:p>
            <a:pPr marL="0" lvl="0" indent="0" algn="l" rtl="0">
              <a:lnSpc>
                <a:spcPct val="100000"/>
              </a:lnSpc>
              <a:spcBef>
                <a:spcPts val="0"/>
              </a:spcBef>
              <a:spcAft>
                <a:spcPts val="600"/>
              </a:spcAft>
              <a:buNone/>
            </a:pPr>
            <a:r>
              <a:rPr lang="en-GB" sz="700" dirty="0"/>
              <a:t>ML first model</a:t>
            </a:r>
          </a:p>
          <a:p>
            <a:pPr marL="0" lvl="0" indent="0" algn="l" rtl="0">
              <a:lnSpc>
                <a:spcPct val="100000"/>
              </a:lnSpc>
              <a:spcBef>
                <a:spcPts val="0"/>
              </a:spcBef>
              <a:spcAft>
                <a:spcPts val="1600"/>
              </a:spcAft>
              <a:buNone/>
            </a:pPr>
            <a:endParaRPr sz="700" dirty="0"/>
          </a:p>
        </p:txBody>
      </p:sp>
      <p:sp>
        <p:nvSpPr>
          <p:cNvPr id="652" name="Google Shape;652;p49"/>
          <p:cNvSpPr txBox="1"/>
          <p:nvPr/>
        </p:nvSpPr>
        <p:spPr>
          <a:xfrm>
            <a:off x="3465537" y="3462416"/>
            <a:ext cx="140267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3/27/22</a:t>
            </a:r>
            <a:endParaRPr b="1" dirty="0">
              <a:latin typeface="Lato"/>
              <a:ea typeface="Lato"/>
              <a:cs typeface="Lato"/>
              <a:sym typeface="Lato"/>
            </a:endParaRPr>
          </a:p>
        </p:txBody>
      </p:sp>
      <p:sp>
        <p:nvSpPr>
          <p:cNvPr id="653" name="Google Shape;653;p49"/>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Week3 </a:t>
            </a:r>
            <a:endParaRPr sz="800" dirty="0">
              <a:solidFill>
                <a:srgbClr val="000000"/>
              </a:solidFill>
            </a:endParaRPr>
          </a:p>
        </p:txBody>
      </p:sp>
      <p:sp>
        <p:nvSpPr>
          <p:cNvPr id="654" name="Google Shape;654;p49"/>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 </a:t>
            </a:r>
          </a:p>
          <a:p>
            <a:pPr marL="0" lvl="0" indent="0" algn="l" rtl="0">
              <a:lnSpc>
                <a:spcPct val="100000"/>
              </a:lnSpc>
              <a:spcBef>
                <a:spcPts val="0"/>
              </a:spcBef>
              <a:spcAft>
                <a:spcPts val="600"/>
              </a:spcAft>
              <a:buNone/>
            </a:pPr>
            <a:r>
              <a:rPr lang="en-GB" sz="700" dirty="0"/>
              <a:t>Fully Functioning ML models -3</a:t>
            </a:r>
          </a:p>
          <a:p>
            <a:pPr marL="0" lvl="0" indent="0" algn="l" rtl="0">
              <a:lnSpc>
                <a:spcPct val="100000"/>
              </a:lnSpc>
              <a:spcBef>
                <a:spcPts val="0"/>
              </a:spcBef>
              <a:spcAft>
                <a:spcPts val="600"/>
              </a:spcAft>
              <a:buNone/>
            </a:pPr>
            <a:r>
              <a:rPr lang="en-GB" sz="700" dirty="0"/>
              <a:t>First Dashboard and Presentation</a:t>
            </a:r>
          </a:p>
          <a:p>
            <a:pPr marL="0" lvl="0" indent="0" algn="l" rtl="0">
              <a:lnSpc>
                <a:spcPct val="100000"/>
              </a:lnSpc>
              <a:spcBef>
                <a:spcPts val="0"/>
              </a:spcBef>
              <a:spcAft>
                <a:spcPts val="1600"/>
              </a:spcAft>
              <a:buNone/>
            </a:pPr>
            <a:endParaRPr sz="700" dirty="0"/>
          </a:p>
        </p:txBody>
      </p:sp>
      <p:sp>
        <p:nvSpPr>
          <p:cNvPr id="655" name="Google Shape;655;p49"/>
          <p:cNvSpPr txBox="1"/>
          <p:nvPr/>
        </p:nvSpPr>
        <p:spPr>
          <a:xfrm>
            <a:off x="4871273" y="2957350"/>
            <a:ext cx="12464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4/14/22</a:t>
            </a:r>
            <a:endParaRPr b="1" dirty="0">
              <a:latin typeface="Lato"/>
              <a:ea typeface="Lato"/>
              <a:cs typeface="Lato"/>
              <a:sym typeface="Lato"/>
            </a:endParaRPr>
          </a:p>
        </p:txBody>
      </p:sp>
      <p:sp>
        <p:nvSpPr>
          <p:cNvPr id="656" name="Google Shape;656;p49"/>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Week4 &amp; 5</a:t>
            </a:r>
            <a:endParaRPr sz="800" dirty="0">
              <a:solidFill>
                <a:srgbClr val="000000"/>
              </a:solidFill>
            </a:endParaRPr>
          </a:p>
        </p:txBody>
      </p:sp>
      <p:sp>
        <p:nvSpPr>
          <p:cNvPr id="657" name="Google Shape;657;p49"/>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a:t>
            </a:r>
          </a:p>
          <a:p>
            <a:pPr marL="0" lvl="0" indent="0" algn="l" rtl="0">
              <a:lnSpc>
                <a:spcPct val="100000"/>
              </a:lnSpc>
              <a:spcBef>
                <a:spcPts val="0"/>
              </a:spcBef>
              <a:spcAft>
                <a:spcPts val="600"/>
              </a:spcAft>
              <a:buNone/>
            </a:pPr>
            <a:r>
              <a:rPr lang="en-GB" sz="700" dirty="0"/>
              <a:t>Final ML models – 2</a:t>
            </a:r>
          </a:p>
          <a:p>
            <a:pPr marL="0" lvl="0" indent="0" algn="l" rtl="0">
              <a:lnSpc>
                <a:spcPct val="100000"/>
              </a:lnSpc>
              <a:spcBef>
                <a:spcPts val="0"/>
              </a:spcBef>
              <a:spcAft>
                <a:spcPts val="600"/>
              </a:spcAft>
              <a:buNone/>
            </a:pPr>
            <a:r>
              <a:rPr lang="en-GB" sz="700" dirty="0"/>
              <a:t>ML models integrated in Dashboard/Presentation</a:t>
            </a:r>
            <a:endParaRPr sz="700" dirty="0"/>
          </a:p>
        </p:txBody>
      </p:sp>
      <p:sp>
        <p:nvSpPr>
          <p:cNvPr id="658" name="Google Shape;658;p49"/>
          <p:cNvSpPr txBox="1"/>
          <p:nvPr/>
        </p:nvSpPr>
        <p:spPr>
          <a:xfrm>
            <a:off x="6325137" y="3462416"/>
            <a:ext cx="106378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IN" b="1" dirty="0">
                <a:latin typeface="Lato"/>
                <a:ea typeface="Lato"/>
                <a:cs typeface="Lato"/>
                <a:sym typeface="Lato"/>
              </a:rPr>
              <a:t>6/14/22</a:t>
            </a:r>
            <a:endParaRPr b="1" dirty="0">
              <a:latin typeface="Lato"/>
              <a:ea typeface="Lato"/>
              <a:cs typeface="Lato"/>
              <a:sym typeface="Lato"/>
            </a:endParaRPr>
          </a:p>
        </p:txBody>
      </p:sp>
      <p:sp>
        <p:nvSpPr>
          <p:cNvPr id="659" name="Google Shape;659;p49"/>
          <p:cNvSpPr txBox="1">
            <a:spLocks noGrp="1"/>
          </p:cNvSpPr>
          <p:nvPr>
            <p:ph type="title"/>
          </p:nvPr>
        </p:nvSpPr>
        <p:spPr>
          <a:xfrm>
            <a:off x="6498513" y="1712731"/>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Future Goals</a:t>
            </a:r>
            <a:endParaRPr sz="800" dirty="0">
              <a:solidFill>
                <a:srgbClr val="000000"/>
              </a:solidFill>
            </a:endParaRPr>
          </a:p>
        </p:txBody>
      </p:sp>
      <p:sp>
        <p:nvSpPr>
          <p:cNvPr id="660" name="Google Shape;660;p49"/>
          <p:cNvSpPr txBox="1">
            <a:spLocks noGrp="1"/>
          </p:cNvSpPr>
          <p:nvPr>
            <p:ph type="body" idx="4294967295"/>
          </p:nvPr>
        </p:nvSpPr>
        <p:spPr>
          <a:xfrm>
            <a:off x="6560281" y="2025481"/>
            <a:ext cx="2214900" cy="87199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To reduce MAPE on predictions using hyperparameter tuning on each stock.</a:t>
            </a:r>
          </a:p>
          <a:p>
            <a:pPr marL="0" lvl="0" indent="0" algn="l" rtl="0">
              <a:lnSpc>
                <a:spcPct val="100000"/>
              </a:lnSpc>
              <a:spcBef>
                <a:spcPts val="0"/>
              </a:spcBef>
              <a:spcAft>
                <a:spcPts val="600"/>
              </a:spcAft>
              <a:buNone/>
            </a:pPr>
            <a:r>
              <a:rPr lang="en-GB" sz="700" dirty="0"/>
              <a:t>To checkout ARIMA. LSTM Models for better performance</a:t>
            </a:r>
          </a:p>
          <a:p>
            <a:pPr marL="0" lvl="0" indent="0" algn="l" rtl="0">
              <a:lnSpc>
                <a:spcPct val="100000"/>
              </a:lnSpc>
              <a:spcBef>
                <a:spcPts val="0"/>
              </a:spcBef>
              <a:spcAft>
                <a:spcPts val="600"/>
              </a:spcAft>
              <a:buNone/>
            </a:pPr>
            <a:r>
              <a:rPr lang="en-GB" sz="700" dirty="0"/>
              <a:t>To update the tables periodically in future as data changes and have a database of historical ESG data.</a:t>
            </a:r>
          </a:p>
          <a:p>
            <a:pPr marL="0" lvl="0" indent="0" algn="l" rtl="0">
              <a:lnSpc>
                <a:spcPct val="100000"/>
              </a:lnSpc>
              <a:spcBef>
                <a:spcPts val="0"/>
              </a:spcBef>
              <a:spcAft>
                <a:spcPts val="1600"/>
              </a:spcAft>
              <a:buNone/>
            </a:pPr>
            <a:endParaRPr sz="700" dirty="0"/>
          </a:p>
        </p:txBody>
      </p:sp>
      <p:pic>
        <p:nvPicPr>
          <p:cNvPr id="661" name="Google Shape;661;p49"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4" name="Google Shape;664;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7" name="Google Shape;667;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0" name="Google Shape;670;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6" name="Google Shape;676;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References</a:t>
            </a:r>
            <a:endParaRPr/>
          </a:p>
        </p:txBody>
      </p:sp>
      <p:sp>
        <p:nvSpPr>
          <p:cNvPr id="682" name="Google Shape;682;p50"/>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4"/>
              </a:rPr>
              <a:t>https://ca.finance.yahoo.com/</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latin typeface="Arial"/>
                <a:ea typeface="Arial"/>
                <a:cs typeface="Arial"/>
                <a:sym typeface="Arial"/>
                <a:hlinkClick r:id="rId5"/>
              </a:rPr>
              <a:t>https://www.forbes.com/just-companies/#5d410d762bf0</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GB" u="sng" dirty="0">
                <a:solidFill>
                  <a:schemeClr val="hlink"/>
                </a:solidFill>
                <a:latin typeface="Arial"/>
                <a:ea typeface="Arial"/>
                <a:cs typeface="Arial"/>
                <a:sym typeface="Arial"/>
                <a:hlinkClick r:id="rId6"/>
              </a:rPr>
              <a:t>https://en.wikipedia.org/wiki/Environmental,_social_and_corporate_governance</a:t>
            </a:r>
            <a:endParaRPr lang="en-GB"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7"/>
              </a:rPr>
              <a:t>https://ecyy.medium.com/forecasting-by-fb-prophet-in-colab-c9d4db2d4195</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8"/>
              </a:rPr>
              <a:t>https://www.analyticsvidhya.com/blog/2021/07/stock-prices-analysis-with-python/</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rPr>
              <a:t>https://www.alva-group.com/blog/what-is-an-esg-score-and-how-is-it-calculated/</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endParaRPr u="sng" dirty="0">
              <a:solidFill>
                <a:schemeClr val="hlink"/>
              </a:solidFill>
              <a:latin typeface="Arial"/>
              <a:ea typeface="Arial"/>
              <a:cs typeface="Arial"/>
              <a:sym typeface="Arial"/>
            </a:endParaRPr>
          </a:p>
          <a:p>
            <a:pPr marL="457200" lvl="0" indent="0" algn="l" rtl="0">
              <a:spcBef>
                <a:spcPts val="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43ED-10EE-42E1-AAC3-62C33D66C2F3}"/>
              </a:ext>
            </a:extLst>
          </p:cNvPr>
          <p:cNvSpPr>
            <a:spLocks noGrp="1"/>
          </p:cNvSpPr>
          <p:nvPr>
            <p:ph type="title"/>
          </p:nvPr>
        </p:nvSpPr>
        <p:spPr>
          <a:xfrm>
            <a:off x="729450" y="733950"/>
            <a:ext cx="7688400" cy="1244700"/>
          </a:xfrm>
        </p:spPr>
        <p:txBody>
          <a:bodyPr wrap="square" anchor="t">
            <a:normAutofit/>
          </a:bodyPr>
          <a:lstStyle/>
          <a:p>
            <a:pPr>
              <a:lnSpc>
                <a:spcPct val="90000"/>
              </a:lnSpc>
            </a:pPr>
            <a:r>
              <a:rPr lang="en-IN" sz="7400" dirty="0"/>
              <a:t>Team</a:t>
            </a:r>
          </a:p>
        </p:txBody>
      </p:sp>
      <p:sp>
        <p:nvSpPr>
          <p:cNvPr id="3" name="Text Placeholder 2">
            <a:extLst>
              <a:ext uri="{FF2B5EF4-FFF2-40B4-BE49-F238E27FC236}">
                <a16:creationId xmlns:a16="http://schemas.microsoft.com/office/drawing/2014/main" id="{976C9F4B-24DB-4521-9590-C7C62409926C}"/>
              </a:ext>
            </a:extLst>
          </p:cNvPr>
          <p:cNvSpPr>
            <a:spLocks noGrp="1"/>
          </p:cNvSpPr>
          <p:nvPr>
            <p:ph type="body" idx="1"/>
          </p:nvPr>
        </p:nvSpPr>
        <p:spPr>
          <a:xfrm>
            <a:off x="729450" y="2272888"/>
            <a:ext cx="7688400" cy="1580400"/>
          </a:xfrm>
        </p:spPr>
        <p:txBody>
          <a:bodyPr wrap="square" anchor="t">
            <a:noAutofit/>
          </a:bodyPr>
          <a:lstStyle/>
          <a:p>
            <a:pPr>
              <a:spcAft>
                <a:spcPts val="600"/>
              </a:spcAft>
            </a:pPr>
            <a:r>
              <a:rPr lang="en-IN" sz="1600" dirty="0"/>
              <a:t>Monica </a:t>
            </a:r>
            <a:r>
              <a:rPr lang="en-IN" sz="1600" dirty="0" err="1"/>
              <a:t>Dodds</a:t>
            </a:r>
            <a:endParaRPr lang="en-IN" sz="1600" dirty="0"/>
          </a:p>
          <a:p>
            <a:pPr>
              <a:spcAft>
                <a:spcPts val="600"/>
              </a:spcAft>
            </a:pPr>
            <a:r>
              <a:rPr lang="en-IN" sz="1600" dirty="0"/>
              <a:t>Sachin </a:t>
            </a:r>
            <a:r>
              <a:rPr lang="en-IN" sz="1600" dirty="0" err="1"/>
              <a:t>Nabar</a:t>
            </a:r>
            <a:endParaRPr lang="en-IN" sz="1600" dirty="0"/>
          </a:p>
          <a:p>
            <a:pPr>
              <a:spcAft>
                <a:spcPts val="600"/>
              </a:spcAft>
            </a:pPr>
            <a:r>
              <a:rPr lang="en-IN" sz="1600" dirty="0" err="1"/>
              <a:t>Sucharita</a:t>
            </a:r>
            <a:r>
              <a:rPr lang="en-IN" sz="1600" dirty="0"/>
              <a:t> B</a:t>
            </a:r>
          </a:p>
          <a:p>
            <a:pPr>
              <a:spcAft>
                <a:spcPts val="600"/>
              </a:spcAft>
            </a:pPr>
            <a:r>
              <a:rPr lang="en-IN" sz="1600" dirty="0" err="1"/>
              <a:t>Yicong</a:t>
            </a:r>
            <a:r>
              <a:rPr lang="en-IN" sz="1600" dirty="0"/>
              <a:t> Luo</a:t>
            </a:r>
          </a:p>
        </p:txBody>
      </p:sp>
    </p:spTree>
    <p:extLst>
      <p:ext uri="{BB962C8B-B14F-4D97-AF65-F5344CB8AC3E}">
        <p14:creationId xmlns:p14="http://schemas.microsoft.com/office/powerpoint/2010/main" val="109828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4183636"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is ESG and why is it important?</a:t>
            </a:r>
            <a:endParaRPr sz="3600" dirty="0"/>
          </a:p>
        </p:txBody>
      </p:sp>
      <p:sp>
        <p:nvSpPr>
          <p:cNvPr id="253" name="Google Shape;253;p27"/>
          <p:cNvSpPr txBox="1">
            <a:spLocks noGrp="1"/>
          </p:cNvSpPr>
          <p:nvPr>
            <p:ph type="subTitle" idx="1"/>
          </p:nvPr>
        </p:nvSpPr>
        <p:spPr>
          <a:xfrm>
            <a:off x="729627" y="3172899"/>
            <a:ext cx="3385173" cy="8330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solidFill>
                  <a:srgbClr val="002060"/>
                </a:solidFill>
              </a:rPr>
              <a:t>Our dashboard is directed at financial investors who are looking to build their portfolio with sustainability in mind.</a:t>
            </a:r>
            <a:endParaRPr sz="1400" b="1" dirty="0">
              <a:solidFill>
                <a:srgbClr val="002060"/>
              </a:solidFill>
            </a:endParaRPr>
          </a:p>
        </p:txBody>
      </p:sp>
      <p:pic>
        <p:nvPicPr>
          <p:cNvPr id="259" name="Google Shape;259;p27"/>
          <p:cNvPicPr preferRelativeResize="0"/>
          <p:nvPr/>
        </p:nvPicPr>
        <p:blipFill>
          <a:blip r:embed="rId3">
            <a:alphaModFix/>
          </a:blip>
          <a:stretch>
            <a:fillRect/>
          </a:stretch>
        </p:blipFill>
        <p:spPr>
          <a:xfrm>
            <a:off x="5146751" y="882804"/>
            <a:ext cx="3385174" cy="3123138"/>
          </a:xfrm>
          <a:prstGeom prst="rect">
            <a:avLst/>
          </a:prstGeom>
          <a:noFill/>
          <a:ln>
            <a:noFill/>
          </a:ln>
        </p:spPr>
      </p:pic>
    </p:spTree>
    <p:extLst>
      <p:ext uri="{BB962C8B-B14F-4D97-AF65-F5344CB8AC3E}">
        <p14:creationId xmlns:p14="http://schemas.microsoft.com/office/powerpoint/2010/main" val="26484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01</a:t>
            </a:r>
            <a:endParaRPr b="0"/>
          </a:p>
        </p:txBody>
      </p:sp>
      <p:sp>
        <p:nvSpPr>
          <p:cNvPr id="213" name="Google Shape;213;p22"/>
          <p:cNvSpPr txBox="1">
            <a:spLocks noGrp="1"/>
          </p:cNvSpPr>
          <p:nvPr>
            <p:ph type="body" idx="1"/>
          </p:nvPr>
        </p:nvSpPr>
        <p:spPr>
          <a:xfrm>
            <a:off x="721225" y="2434125"/>
            <a:ext cx="5870400" cy="153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Environment (E)</a:t>
            </a:r>
            <a:r>
              <a:rPr lang="en-GB" dirty="0">
                <a:solidFill>
                  <a:srgbClr val="24292E"/>
                </a:solidFill>
                <a:highlight>
                  <a:srgbClr val="FFFFFF"/>
                </a:highlight>
                <a:latin typeface="Arial"/>
                <a:ea typeface="Arial"/>
                <a:cs typeface="Arial"/>
                <a:sym typeface="Arial"/>
              </a:rPr>
              <a:t>: 56% of population lives in cities and towns and account for 70% of CO</a:t>
            </a:r>
            <a:r>
              <a:rPr lang="en-GB" baseline="-25000" dirty="0">
                <a:solidFill>
                  <a:srgbClr val="24292E"/>
                </a:solidFill>
                <a:highlight>
                  <a:srgbClr val="FFFFFF"/>
                </a:highlight>
                <a:latin typeface="Arial"/>
                <a:ea typeface="Arial"/>
                <a:cs typeface="Arial"/>
                <a:sym typeface="Arial"/>
              </a:rPr>
              <a:t>2</a:t>
            </a:r>
            <a:r>
              <a:rPr lang="en-GB" dirty="0">
                <a:solidFill>
                  <a:srgbClr val="24292E"/>
                </a:solidFill>
                <a:highlight>
                  <a:srgbClr val="FFFFFF"/>
                </a:highlight>
                <a:latin typeface="Arial"/>
                <a:ea typeface="Arial"/>
                <a:cs typeface="Arial"/>
                <a:sym typeface="Arial"/>
              </a:rPr>
              <a:t> emissions by 2050 70% will live in towns and cities. </a:t>
            </a:r>
            <a:r>
              <a:rPr lang="en-GB" dirty="0">
                <a:solidFill>
                  <a:srgbClr val="24292E"/>
                </a:solidFill>
                <a:highlight>
                  <a:srgbClr val="FFFFFF"/>
                </a:highlight>
                <a:latin typeface="Arial"/>
                <a:cs typeface="Arial"/>
                <a:sym typeface="Arial"/>
              </a:rPr>
              <a:t>The global temperature will rise by </a:t>
            </a:r>
            <a:r>
              <a:rPr lang="en-GB" b="1" dirty="0">
                <a:solidFill>
                  <a:srgbClr val="24292E"/>
                </a:solidFill>
                <a:highlight>
                  <a:srgbClr val="FFFFFF"/>
                </a:highlight>
                <a:latin typeface="Arial"/>
                <a:cs typeface="Arial"/>
                <a:sym typeface="Arial"/>
              </a:rPr>
              <a:t>1.5◦ </a:t>
            </a:r>
            <a:r>
              <a:rPr lang="en-GB" dirty="0">
                <a:solidFill>
                  <a:srgbClr val="24292E"/>
                </a:solidFill>
                <a:highlight>
                  <a:srgbClr val="FFFFFF"/>
                </a:highlight>
                <a:latin typeface="Arial"/>
                <a:cs typeface="Arial"/>
                <a:sym typeface="Arial"/>
              </a:rPr>
              <a:t>C if we have Net Zero Emissions of CO2 by 2050 otherwise may be more than </a:t>
            </a:r>
            <a:r>
              <a:rPr lang="en-GB" b="1" dirty="0">
                <a:solidFill>
                  <a:srgbClr val="24292E"/>
                </a:solidFill>
                <a:highlight>
                  <a:srgbClr val="FFFFFF"/>
                </a:highlight>
                <a:latin typeface="Arial"/>
                <a:cs typeface="Arial"/>
                <a:sym typeface="Arial"/>
              </a:rPr>
              <a:t>3.5◦</a:t>
            </a:r>
            <a:r>
              <a:rPr lang="en-GB" dirty="0">
                <a:solidFill>
                  <a:srgbClr val="24292E"/>
                </a:solidFill>
                <a:highlight>
                  <a:srgbClr val="FFFFFF"/>
                </a:highlight>
                <a:latin typeface="Arial"/>
                <a:cs typeface="Arial"/>
                <a:sym typeface="Arial"/>
              </a:rPr>
              <a:t> C.</a:t>
            </a:r>
            <a:endParaRPr dirty="0">
              <a:solidFill>
                <a:srgbClr val="24292E"/>
              </a:solidFill>
              <a:highlight>
                <a:srgbClr val="FFFFFF"/>
              </a:highlight>
              <a:latin typeface="Arial"/>
              <a:cs typeface="Arial"/>
            </a:endParaRPr>
          </a:p>
        </p:txBody>
      </p:sp>
      <p:pic>
        <p:nvPicPr>
          <p:cNvPr id="214" name="Google Shape;214;p22"/>
          <p:cNvPicPr preferRelativeResize="0"/>
          <p:nvPr/>
        </p:nvPicPr>
        <p:blipFill rotWithShape="1">
          <a:blip r:embed="rId3">
            <a:alphaModFix/>
          </a:blip>
          <a:srcRect r="67344"/>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02</a:t>
            </a:r>
            <a:endParaRPr b="0"/>
          </a:p>
        </p:txBody>
      </p:sp>
      <p:sp>
        <p:nvSpPr>
          <p:cNvPr id="220" name="Google Shape;220;p23"/>
          <p:cNvSpPr txBox="1">
            <a:spLocks noGrp="1"/>
          </p:cNvSpPr>
          <p:nvPr>
            <p:ph type="body" idx="1"/>
          </p:nvPr>
        </p:nvSpPr>
        <p:spPr>
          <a:xfrm>
            <a:off x="721225" y="2434125"/>
            <a:ext cx="5870400" cy="144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Social (S): </a:t>
            </a:r>
            <a:r>
              <a:rPr lang="en-GB" dirty="0">
                <a:solidFill>
                  <a:srgbClr val="24292E"/>
                </a:solidFill>
                <a:highlight>
                  <a:srgbClr val="FFFFFF"/>
                </a:highlight>
                <a:latin typeface="Arial"/>
                <a:ea typeface="Arial"/>
                <a:cs typeface="Arial"/>
                <a:sym typeface="Arial"/>
              </a:rPr>
              <a:t>The global population is </a:t>
            </a:r>
            <a:r>
              <a:rPr lang="en-GB" b="1" dirty="0">
                <a:solidFill>
                  <a:srgbClr val="24292E"/>
                </a:solidFill>
                <a:highlight>
                  <a:srgbClr val="FFFFFF"/>
                </a:highlight>
                <a:latin typeface="Arial"/>
                <a:ea typeface="Arial"/>
                <a:cs typeface="Arial"/>
                <a:sym typeface="Arial"/>
              </a:rPr>
              <a:t>8</a:t>
            </a:r>
            <a:r>
              <a:rPr lang="en-GB" dirty="0">
                <a:solidFill>
                  <a:srgbClr val="24292E"/>
                </a:solidFill>
                <a:highlight>
                  <a:srgbClr val="FFFFFF"/>
                </a:highlight>
                <a:latin typeface="Arial"/>
                <a:ea typeface="Arial"/>
                <a:cs typeface="Arial"/>
                <a:sym typeface="Arial"/>
              </a:rPr>
              <a:t> billion set to rise to 8.5 billion by 2030 and </a:t>
            </a:r>
            <a:r>
              <a:rPr lang="en-GB" b="1" dirty="0">
                <a:solidFill>
                  <a:srgbClr val="24292E"/>
                </a:solidFill>
                <a:highlight>
                  <a:srgbClr val="FFFFFF"/>
                </a:highlight>
                <a:latin typeface="Arial"/>
                <a:ea typeface="Arial"/>
                <a:cs typeface="Arial"/>
                <a:sym typeface="Arial"/>
              </a:rPr>
              <a:t>9.7</a:t>
            </a:r>
            <a:r>
              <a:rPr lang="en-GB" dirty="0">
                <a:solidFill>
                  <a:srgbClr val="24292E"/>
                </a:solidFill>
                <a:highlight>
                  <a:srgbClr val="FFFFFF"/>
                </a:highlight>
                <a:latin typeface="Arial"/>
                <a:ea typeface="Arial"/>
                <a:cs typeface="Arial"/>
                <a:sym typeface="Arial"/>
              </a:rPr>
              <a:t> billion by 2050. </a:t>
            </a:r>
            <a:r>
              <a:rPr lang="en-GB" dirty="0">
                <a:solidFill>
                  <a:srgbClr val="1D2228"/>
                </a:solidFill>
                <a:latin typeface="Arial"/>
                <a:ea typeface="Arial"/>
                <a:cs typeface="Arial"/>
                <a:sym typeface="Arial"/>
              </a:rPr>
              <a:t>Community Relations, Human Rights, Workplace Health and Safety, Diversity and Inclusion are the pillars for human dignity and quality of life.</a:t>
            </a:r>
            <a:endParaRPr sz="1100" dirty="0"/>
          </a:p>
        </p:txBody>
      </p:sp>
      <p:pic>
        <p:nvPicPr>
          <p:cNvPr id="221" name="Google Shape;221;p23"/>
          <p:cNvPicPr preferRelativeResize="0"/>
          <p:nvPr/>
        </p:nvPicPr>
        <p:blipFill rotWithShape="1">
          <a:blip r:embed="rId3">
            <a:alphaModFix/>
          </a:blip>
          <a:srcRect l="34025" r="33851"/>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03</a:t>
            </a:r>
            <a:endParaRPr b="0"/>
          </a:p>
        </p:txBody>
      </p:sp>
      <p:sp>
        <p:nvSpPr>
          <p:cNvPr id="227" name="Google Shape;227;p24"/>
          <p:cNvSpPr txBox="1">
            <a:spLocks noGrp="1"/>
          </p:cNvSpPr>
          <p:nvPr>
            <p:ph type="body" idx="1"/>
          </p:nvPr>
        </p:nvSpPr>
        <p:spPr>
          <a:xfrm>
            <a:off x="721225" y="2434125"/>
            <a:ext cx="5870400" cy="172421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Governance(G): </a:t>
            </a:r>
            <a:r>
              <a:rPr lang="en-GB" dirty="0">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is the only way to sustain healthy economic growth</a:t>
            </a:r>
            <a:endParaRPr sz="1100" dirty="0"/>
          </a:p>
        </p:txBody>
      </p:sp>
      <p:pic>
        <p:nvPicPr>
          <p:cNvPr id="228" name="Google Shape;228;p24"/>
          <p:cNvPicPr preferRelativeResize="0"/>
          <p:nvPr/>
        </p:nvPicPr>
        <p:blipFill rotWithShape="1">
          <a:blip r:embed="rId3">
            <a:alphaModFix/>
          </a:blip>
          <a:srcRect l="67073"/>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The Data Source</a:t>
            </a:r>
            <a:br>
              <a:rPr lang="en-GB" sz="2400" dirty="0"/>
            </a:br>
            <a:endParaRPr sz="2400" dirty="0"/>
          </a:p>
        </p:txBody>
      </p:sp>
      <p:sp>
        <p:nvSpPr>
          <p:cNvPr id="265" name="Google Shape;265;p28"/>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rPr>
              <a:t>We chose Forbes’ Just 100 list of ESG stocks for investing and extracted data from Yahoo! Finance. </a:t>
            </a:r>
            <a:endParaRPr sz="1800" dirty="0">
              <a:solidFill>
                <a:srgbClr val="FFFFFF"/>
              </a:solidFill>
            </a:endParaRPr>
          </a:p>
          <a:p>
            <a:pPr marL="457200" lvl="0" indent="-342900" algn="l" rtl="0">
              <a:spcBef>
                <a:spcPts val="1600"/>
              </a:spcBef>
              <a:spcAft>
                <a:spcPts val="0"/>
              </a:spcAft>
              <a:buClr>
                <a:srgbClr val="FFFFFF"/>
              </a:buClr>
              <a:buSzPts val="1800"/>
              <a:buChar char="●"/>
            </a:pPr>
            <a:r>
              <a:rPr lang="en-GB" sz="1600" dirty="0">
                <a:solidFill>
                  <a:srgbClr val="FFFFFF"/>
                </a:solidFill>
              </a:rPr>
              <a:t>Sustainability parameters as well  as company performance numbers like ROE, ROA, revenue for 55 companies.</a:t>
            </a:r>
            <a:endParaRPr sz="1600" dirty="0">
              <a:solidFill>
                <a:srgbClr val="FFFFFF"/>
              </a:solidFill>
            </a:endParaRPr>
          </a:p>
          <a:p>
            <a:pPr marL="457200" lvl="0" indent="-342900" algn="l" rtl="0">
              <a:spcBef>
                <a:spcPts val="0"/>
              </a:spcBef>
              <a:spcAft>
                <a:spcPts val="0"/>
              </a:spcAft>
              <a:buClr>
                <a:srgbClr val="FFFFFF"/>
              </a:buClr>
              <a:buSzPts val="1800"/>
              <a:buChar char="●"/>
            </a:pPr>
            <a:r>
              <a:rPr lang="en-GB" sz="1600" dirty="0">
                <a:solidFill>
                  <a:schemeClr val="lt1"/>
                </a:solidFill>
              </a:rPr>
              <a:t>Five years of </a:t>
            </a:r>
            <a:r>
              <a:rPr lang="en-GB" sz="1600" dirty="0">
                <a:solidFill>
                  <a:srgbClr val="FFFFFF"/>
                </a:solidFill>
              </a:rPr>
              <a:t>historical stock price data to predict the stock prices using machine learning.</a:t>
            </a:r>
            <a:endParaRPr sz="16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Questions that we hope to answer ?</a:t>
            </a:r>
            <a:endParaRPr dirty="0"/>
          </a:p>
        </p:txBody>
      </p:sp>
      <p:sp>
        <p:nvSpPr>
          <p:cNvPr id="234" name="Google Shape;234;p25"/>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5" name="Google Shape;235;p25"/>
          <p:cNvSpPr txBox="1">
            <a:spLocks noGrp="1"/>
          </p:cNvSpPr>
          <p:nvPr>
            <p:ph type="body" idx="1"/>
          </p:nvPr>
        </p:nvSpPr>
        <p:spPr>
          <a:xfrm>
            <a:off x="1847691" y="2073775"/>
            <a:ext cx="2832900" cy="8145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Do high ESG scores affect the companies bottom line?</a:t>
            </a:r>
          </a:p>
        </p:txBody>
      </p:sp>
      <p:sp>
        <p:nvSpPr>
          <p:cNvPr id="236" name="Google Shape;236;p25"/>
          <p:cNvSpPr/>
          <p:nvPr/>
        </p:nvSpPr>
        <p:spPr>
          <a:xfrm>
            <a:off x="1392453" y="312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7" name="Google Shape;237;p25"/>
          <p:cNvSpPr txBox="1">
            <a:spLocks noGrp="1"/>
          </p:cNvSpPr>
          <p:nvPr>
            <p:ph type="body" idx="1"/>
          </p:nvPr>
        </p:nvSpPr>
        <p:spPr>
          <a:xfrm>
            <a:off x="1830149" y="2928475"/>
            <a:ext cx="2832900" cy="80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What are the red flags that effect ESG ratings?</a:t>
            </a:r>
            <a:endParaRPr sz="1100" dirty="0"/>
          </a:p>
        </p:txBody>
      </p:sp>
      <p:sp>
        <p:nvSpPr>
          <p:cNvPr id="238" name="Google Shape;238;p2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9" name="Google Shape;239;p25"/>
          <p:cNvSpPr txBox="1">
            <a:spLocks noGrp="1"/>
          </p:cNvSpPr>
          <p:nvPr>
            <p:ph type="body" idx="1"/>
          </p:nvPr>
        </p:nvSpPr>
        <p:spPr>
          <a:xfrm>
            <a:off x="5536112" y="2073775"/>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Which industries have high ESG scores?</a:t>
            </a:r>
          </a:p>
        </p:txBody>
      </p:sp>
      <p:sp>
        <p:nvSpPr>
          <p:cNvPr id="240" name="Google Shape;240;p25"/>
          <p:cNvSpPr/>
          <p:nvPr/>
        </p:nvSpPr>
        <p:spPr>
          <a:xfrm>
            <a:off x="5048304" y="2961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41" name="Google Shape;241;p25"/>
          <p:cNvSpPr txBox="1">
            <a:spLocks noGrp="1"/>
          </p:cNvSpPr>
          <p:nvPr>
            <p:ph type="body" idx="1"/>
          </p:nvPr>
        </p:nvSpPr>
        <p:spPr>
          <a:xfrm>
            <a:off x="5536112" y="2888343"/>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How can help you in ESG investing</a:t>
            </a:r>
            <a:endParaRPr sz="1100" dirty="0"/>
          </a:p>
        </p:txBody>
      </p:sp>
      <p:sp>
        <p:nvSpPr>
          <p:cNvPr id="11" name="Google Shape;240;p25">
            <a:extLst>
              <a:ext uri="{FF2B5EF4-FFF2-40B4-BE49-F238E27FC236}">
                <a16:creationId xmlns:a16="http://schemas.microsoft.com/office/drawing/2014/main" id="{1A21425B-DD30-4534-8C83-EB2F73B93F8A}"/>
              </a:ext>
            </a:extLst>
          </p:cNvPr>
          <p:cNvSpPr/>
          <p:nvPr/>
        </p:nvSpPr>
        <p:spPr>
          <a:xfrm>
            <a:off x="1392453" y="39921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3" name="TextBox 2">
            <a:extLst>
              <a:ext uri="{FF2B5EF4-FFF2-40B4-BE49-F238E27FC236}">
                <a16:creationId xmlns:a16="http://schemas.microsoft.com/office/drawing/2014/main" id="{9CCE1E3B-B5BF-41EB-92DB-5F206CA37A61}"/>
              </a:ext>
            </a:extLst>
          </p:cNvPr>
          <p:cNvSpPr txBox="1"/>
          <p:nvPr/>
        </p:nvSpPr>
        <p:spPr>
          <a:xfrm>
            <a:off x="1885284" y="3888900"/>
            <a:ext cx="2757714" cy="463075"/>
          </a:xfrm>
          <a:prstGeom prst="rect">
            <a:avLst/>
          </a:prstGeom>
          <a:noFill/>
        </p:spPr>
        <p:txBody>
          <a:bodyPr wrap="square" rtlCol="0">
            <a:spAutoFit/>
          </a:bodyPr>
          <a:lstStyle/>
          <a:p>
            <a:pPr>
              <a:lnSpc>
                <a:spcPct val="115000"/>
              </a:lnSpc>
              <a:spcAft>
                <a:spcPts val="1600"/>
              </a:spcAft>
              <a:buClr>
                <a:schemeClr val="accent1"/>
              </a:buClr>
              <a:buSzPts val="1300"/>
            </a:pPr>
            <a:r>
              <a:rPr lang="en-US" sz="1100" dirty="0">
                <a:solidFill>
                  <a:schemeClr val="accent1"/>
                </a:solidFill>
                <a:latin typeface="Lato"/>
                <a:ea typeface="Lato"/>
                <a:cs typeface="Lato"/>
                <a:sym typeface="Lato"/>
              </a:rPr>
              <a:t>Is there a correlation between stock market performance and ESG ratings?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1404</Words>
  <Application>Microsoft Office PowerPoint</Application>
  <PresentationFormat>On-screen Show (16:9)</PresentationFormat>
  <Paragraphs>178</Paragraphs>
  <Slides>39</Slides>
  <Notes>22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Calibri</vt:lpstr>
      <vt:lpstr>Lato</vt:lpstr>
      <vt:lpstr>Helvetica Neue</vt:lpstr>
      <vt:lpstr>Raleway</vt:lpstr>
      <vt:lpstr>Calibri Light</vt:lpstr>
      <vt:lpstr>Arial</vt:lpstr>
      <vt:lpstr>Streamline</vt:lpstr>
      <vt:lpstr>Office Theme</vt:lpstr>
      <vt:lpstr>Environmental, Social, and Governance (ESG) and you!</vt:lpstr>
      <vt:lpstr>Table of Contents</vt:lpstr>
      <vt:lpstr>Overview</vt:lpstr>
      <vt:lpstr>What is ESG and why is it important?</vt:lpstr>
      <vt:lpstr>ESG Trends 01</vt:lpstr>
      <vt:lpstr>ESG Trends 02</vt:lpstr>
      <vt:lpstr>ESG Trends 03</vt:lpstr>
      <vt:lpstr>The Data Source </vt:lpstr>
      <vt:lpstr>Questions that we hope to answer ?</vt:lpstr>
      <vt:lpstr>Project objective</vt:lpstr>
      <vt:lpstr>Data Exploration</vt:lpstr>
      <vt:lpstr>Analysis</vt:lpstr>
      <vt:lpstr>ESG scores distribution</vt:lpstr>
      <vt:lpstr>Red flags in business values for companies</vt:lpstr>
      <vt:lpstr>Red flags for controversies in companies</vt:lpstr>
      <vt:lpstr>Stocks prices line plot</vt:lpstr>
      <vt:lpstr>Stocks Volume line plot</vt:lpstr>
      <vt:lpstr>Stocks daily returns</vt:lpstr>
      <vt:lpstr> Primary tools used in the project</vt:lpstr>
      <vt:lpstr>Deliverables</vt:lpstr>
      <vt:lpstr>Database  Framework</vt:lpstr>
      <vt:lpstr>ETL Pipeline</vt:lpstr>
      <vt:lpstr>Machine Learning for Stock prediction</vt:lpstr>
      <vt:lpstr>     Apple - Forecast for AAPL stock             Apple - Mean absolute percentage error(MAPE)             </vt:lpstr>
      <vt:lpstr>Machine Learning for ESG and stock price correlation</vt:lpstr>
      <vt:lpstr>ESG vs Stock Price</vt:lpstr>
      <vt:lpstr>The Dashboard</vt:lpstr>
      <vt:lpstr>Tableau Data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vt:lpstr>
      <vt:lpstr>References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Social, and Governance (ESG) and you!</dc:title>
  <cp:lastModifiedBy>Sahu, Paritosh</cp:lastModifiedBy>
  <cp:revision>12</cp:revision>
  <dcterms:modified xsi:type="dcterms:W3CDTF">2022-04-09T12:59:17Z</dcterms:modified>
</cp:coreProperties>
</file>